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0" r:id="rId1"/>
  </p:sldMasterIdLst>
  <p:notesMasterIdLst>
    <p:notesMasterId r:id="rId103"/>
  </p:notesMasterIdLst>
  <p:sldIdLst>
    <p:sldId id="256" r:id="rId2"/>
    <p:sldId id="260" r:id="rId3"/>
    <p:sldId id="380" r:id="rId4"/>
    <p:sldId id="491" r:id="rId5"/>
    <p:sldId id="397" r:id="rId6"/>
    <p:sldId id="263" r:id="rId7"/>
    <p:sldId id="398" r:id="rId8"/>
    <p:sldId id="262" r:id="rId9"/>
    <p:sldId id="404" r:id="rId10"/>
    <p:sldId id="401" r:id="rId11"/>
    <p:sldId id="335" r:id="rId12"/>
    <p:sldId id="405" r:id="rId13"/>
    <p:sldId id="416" r:id="rId14"/>
    <p:sldId id="417" r:id="rId15"/>
    <p:sldId id="418" r:id="rId16"/>
    <p:sldId id="395" r:id="rId17"/>
    <p:sldId id="285" r:id="rId18"/>
    <p:sldId id="402" r:id="rId19"/>
    <p:sldId id="406" r:id="rId20"/>
    <p:sldId id="403" r:id="rId21"/>
    <p:sldId id="407" r:id="rId22"/>
    <p:sldId id="409" r:id="rId23"/>
    <p:sldId id="492" r:id="rId24"/>
    <p:sldId id="362" r:id="rId25"/>
    <p:sldId id="350" r:id="rId26"/>
    <p:sldId id="412" r:id="rId27"/>
    <p:sldId id="411" r:id="rId28"/>
    <p:sldId id="490" r:id="rId29"/>
    <p:sldId id="413" r:id="rId30"/>
    <p:sldId id="414" r:id="rId31"/>
    <p:sldId id="415" r:id="rId32"/>
    <p:sldId id="292" r:id="rId33"/>
    <p:sldId id="419" r:id="rId34"/>
    <p:sldId id="420" r:id="rId35"/>
    <p:sldId id="291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30" r:id="rId44"/>
    <p:sldId id="431" r:id="rId45"/>
    <p:sldId id="428" r:id="rId46"/>
    <p:sldId id="432" r:id="rId47"/>
    <p:sldId id="433" r:id="rId48"/>
    <p:sldId id="459" r:id="rId49"/>
    <p:sldId id="460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445" r:id="rId61"/>
    <p:sldId id="455" r:id="rId62"/>
    <p:sldId id="456" r:id="rId63"/>
    <p:sldId id="457" r:id="rId64"/>
    <p:sldId id="458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61" r:id="rId75"/>
    <p:sldId id="462" r:id="rId76"/>
    <p:sldId id="444" r:id="rId77"/>
    <p:sldId id="463" r:id="rId78"/>
    <p:sldId id="464" r:id="rId79"/>
    <p:sldId id="465" r:id="rId80"/>
    <p:sldId id="467" r:id="rId81"/>
    <p:sldId id="468" r:id="rId82"/>
    <p:sldId id="469" r:id="rId83"/>
    <p:sldId id="470" r:id="rId84"/>
    <p:sldId id="471" r:id="rId85"/>
    <p:sldId id="472" r:id="rId86"/>
    <p:sldId id="473" r:id="rId87"/>
    <p:sldId id="474" r:id="rId88"/>
    <p:sldId id="475" r:id="rId89"/>
    <p:sldId id="476" r:id="rId90"/>
    <p:sldId id="477" r:id="rId91"/>
    <p:sldId id="478" r:id="rId92"/>
    <p:sldId id="479" r:id="rId93"/>
    <p:sldId id="482" r:id="rId94"/>
    <p:sldId id="481" r:id="rId95"/>
    <p:sldId id="483" r:id="rId96"/>
    <p:sldId id="484" r:id="rId97"/>
    <p:sldId id="485" r:id="rId98"/>
    <p:sldId id="486" r:id="rId99"/>
    <p:sldId id="487" r:id="rId100"/>
    <p:sldId id="488" r:id="rId101"/>
    <p:sldId id="489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52579"/>
    <a:srgbClr val="F2F7FC"/>
    <a:srgbClr val="A1C6E7"/>
    <a:srgbClr val="DC8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9" autoAdjust="0"/>
    <p:restoredTop sz="87340" autoAdjust="0"/>
  </p:normalViewPr>
  <p:slideViewPr>
    <p:cSldViewPr snapToGrid="0">
      <p:cViewPr>
        <p:scale>
          <a:sx n="100" d="100"/>
          <a:sy n="100" d="100"/>
        </p:scale>
        <p:origin x="74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F653E-B308-46EB-A7EB-DA0B2C44EC02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D9B98-B31D-44ED-8712-D42ECEF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69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13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63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1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28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smtClean="0">
                    <a:latin typeface="Cambria Math" panose="02040503050406030204" pitchFamily="18" charset="0"/>
                  </a:rPr>
                  <a:t>𝑁_1=𝑚𝑎𝑥(1,𝑙∗|(𝑏_1 ) ⃗ |+0.5)</a:t>
                </a:r>
                <a:r>
                  <a:rPr lang="en-US" dirty="0" smtClean="0"/>
                  <a:t>--either</a:t>
                </a:r>
                <a:r>
                  <a:rPr lang="en-US" baseline="0" dirty="0" smtClean="0"/>
                  <a:t> specify length with the 10 large gap insulators and 100 d-metals, </a:t>
                </a:r>
                <a:r>
                  <a:rPr lang="en-US" baseline="0" dirty="0" err="1" smtClean="0"/>
                  <a:t>AxAxA</a:t>
                </a:r>
                <a:r>
                  <a:rPr lang="en-US" baseline="0" dirty="0" smtClean="0"/>
                  <a:t> where the subdivisions of N_1, N_2, N_3 along reciprocal lattice vectors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43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Monkhorst</a:t>
            </a:r>
            <a:r>
              <a:rPr lang="en-US" dirty="0" smtClean="0"/>
              <a:t> pack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shceme</a:t>
            </a:r>
            <a:r>
              <a:rPr lang="en-US" baseline="0" dirty="0" smtClean="0"/>
              <a:t> and an energy cutoff of 300 </a:t>
            </a:r>
            <a:r>
              <a:rPr lang="en-US" baseline="0" dirty="0" err="1" smtClean="0"/>
              <a:t>ev</a:t>
            </a:r>
            <a:r>
              <a:rPr lang="en-US" baseline="0" dirty="0" smtClean="0"/>
              <a:t> 54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5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>
                <a:latin typeface="Calibri" panose="020F0502020204030204" pitchFamily="34" charset="0"/>
              </a:rPr>
              <a:t>2010 1,061,000 total knee and hip replacements, double by 2020, 14% of hip and 10% of knee replacements were revision surgeries.</a:t>
            </a:r>
            <a:r>
              <a:rPr lang="en-US" altLang="en-US" baseline="0" dirty="0" smtClean="0">
                <a:latin typeface="Calibri" panose="020F0502020204030204" pitchFamily="34" charset="0"/>
              </a:rPr>
              <a:t> Focus on biocompatibility fatigue strength, corrosion and young’s modulus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9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alpha”-martensitic transformation is </a:t>
            </a:r>
            <a:r>
              <a:rPr lang="en-US" dirty="0" err="1" smtClean="0"/>
              <a:t>displacive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dirty="0" smtClean="0"/>
              <a:t>Thermodynamically the martensitic transformation is first-order and initiated by </a:t>
            </a:r>
            <a:r>
              <a:rPr lang="en-US" dirty="0" err="1" smtClean="0"/>
              <a:t>supercooling</a:t>
            </a:r>
            <a:r>
              <a:rPr lang="en-US" dirty="0" smtClean="0"/>
              <a:t>. An applied stress can also contribute to the driving force for a martensitic transformation. Kinetically the martensitic transformation propagates in an </a:t>
            </a:r>
            <a:r>
              <a:rPr lang="en-US" dirty="0" err="1" smtClean="0"/>
              <a:t>athermal</a:t>
            </a:r>
            <a:r>
              <a:rPr lang="en-US" dirty="0" smtClean="0"/>
              <a:t> manner. </a:t>
            </a:r>
          </a:p>
          <a:p>
            <a:endParaRPr lang="en-US" dirty="0" smtClean="0"/>
          </a:p>
          <a:p>
            <a:r>
              <a:rPr lang="en-US" dirty="0" smtClean="0"/>
              <a:t>Omega-form </a:t>
            </a:r>
            <a:r>
              <a:rPr lang="en-US" dirty="0" err="1" smtClean="0"/>
              <a:t>athermally</a:t>
            </a:r>
            <a:r>
              <a:rPr lang="en-US" dirty="0" smtClean="0"/>
              <a:t> when </a:t>
            </a:r>
            <a:r>
              <a:rPr lang="en-US" dirty="0" err="1" smtClean="0"/>
              <a:t>Ti</a:t>
            </a:r>
            <a:r>
              <a:rPr lang="en-US" dirty="0" smtClean="0"/>
              <a:t> is alloyed with beta stabilizing elements such as Mo, </a:t>
            </a:r>
            <a:r>
              <a:rPr lang="en-US" dirty="0" err="1" smtClean="0"/>
              <a:t>Nb</a:t>
            </a:r>
            <a:r>
              <a:rPr lang="en-US" dirty="0" smtClean="0"/>
              <a:t> and 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94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9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A9536-FB2C-4162-99AF-D1E09CA17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0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1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E</a:t>
            </a:r>
            <a:r>
              <a:rPr lang="en-US" sz="120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static contribution at 0 K without the contribution of zero-point vibrational energy,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temperature-dependent vibrational contribution,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thermal electronic contribution. At ambient pressure, the Helmholtz energy of the system is equal to the Gibbs energy, which is used in the CALPHAD modeling </a:t>
            </a:r>
            <a:r>
              <a:rPr lang="en-US" dirty="0" smtClean="0"/>
              <a:t>F</a:t>
            </a:r>
            <a:r>
              <a:rPr lang="en-US" baseline="-25000" dirty="0" smtClean="0"/>
              <a:t>T-el</a:t>
            </a:r>
            <a:r>
              <a:rPr lang="en-US" dirty="0" smtClean="0"/>
              <a:t> based on electronic density of states and calculated with Fermi-Dirac statistics E</a:t>
            </a:r>
            <a:r>
              <a:rPr lang="en-US" baseline="-25000" dirty="0" smtClean="0"/>
              <a:t>el</a:t>
            </a:r>
            <a:r>
              <a:rPr lang="en-US" dirty="0" smtClean="0"/>
              <a:t>-</a:t>
            </a:r>
            <a:r>
              <a:rPr lang="en-US" dirty="0" err="1" smtClean="0"/>
              <a:t>Ts</a:t>
            </a:r>
            <a:r>
              <a:rPr lang="en-US" baseline="-25000" dirty="0" err="1" smtClean="0"/>
              <a:t>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6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794B344-5E39-4E53-BC4D-614F4955B3CE}" type="slidenum">
              <a:rPr lang="en-US" altLang="en-US" sz="1200" b="0" baseline="0">
                <a:latin typeface="Times New Roman" panose="02020603050405020304" pitchFamily="18" charset="0"/>
              </a:rPr>
              <a:pPr/>
              <a:t>8</a:t>
            </a:fld>
            <a:endParaRPr lang="en-US" altLang="en-US" sz="1200" b="0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37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FD9B98-B31D-44ED-8712-D42ECEF8A3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56E99-DB1C-4EC4-8A11-7FD3A56DDC16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5629-89C2-4102-91D8-41C1197A08E6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0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60B6B-CB08-444B-A9D1-150B32FF6287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3DE5-670E-4944-AF5C-24CBC9468285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98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5BE2-1E2B-450F-9E51-DBFF2BF71E03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8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43683-EE00-4264-9E18-231778BD44AD}" type="datetime1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3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B096E-A47E-4384-AA94-FD086907B176}" type="datetime1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08360-436B-488F-BD6B-EBD5C175E583}" type="datetime1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6AD92-5133-47DB-8F98-5274C3348BBD}" type="datetime1">
              <a:rPr lang="en-US" smtClean="0"/>
              <a:t>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F02B-5D8F-43A1-B64F-AE4C676FF9BF}" type="datetime1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6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3299B-BEA9-455F-9DBA-41853783A627}" type="datetime1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5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D65A0-00AA-49B3-BDCE-58B7D46BFF5E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2AFCF-B11C-4E6F-AAAB-ADEFC1891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0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90.png"/><Relationship Id="rId3" Type="http://schemas.openxmlformats.org/officeDocument/2006/relationships/image" Target="../media/image256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4" Type="http://schemas.openxmlformats.org/officeDocument/2006/relationships/image" Target="../media/image27.png"/><Relationship Id="rId5" Type="http://schemas.openxmlformats.org/officeDocument/2006/relationships/image" Target="../media/image2.png"/><Relationship Id="rId6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oleObject" Target="../embeddings/oleObject1.bin"/><Relationship Id="rId10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40.emf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2.png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em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0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emf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0.png"/><Relationship Id="rId3" Type="http://schemas.openxmlformats.org/officeDocument/2006/relationships/image" Target="../media/image6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9.emf"/><Relationship Id="rId5" Type="http://schemas.openxmlformats.org/officeDocument/2006/relationships/image" Target="../media/image95.emf"/><Relationship Id="rId6" Type="http://schemas.openxmlformats.org/officeDocument/2006/relationships/image" Target="../media/image96.emf"/><Relationship Id="rId7" Type="http://schemas.openxmlformats.org/officeDocument/2006/relationships/image" Target="../media/image97.emf"/><Relationship Id="rId8" Type="http://schemas.openxmlformats.org/officeDocument/2006/relationships/image" Target="../media/image98.emf"/><Relationship Id="rId9" Type="http://schemas.openxmlformats.org/officeDocument/2006/relationships/image" Target="../media/image3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9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9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0.png"/><Relationship Id="rId3" Type="http://schemas.openxmlformats.org/officeDocument/2006/relationships/image" Target="../media/image99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Relationship Id="rId3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0.png"/><Relationship Id="rId3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122.emf"/><Relationship Id="rId6" Type="http://schemas.openxmlformats.org/officeDocument/2006/relationships/image" Target="../media/image12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31.emf"/><Relationship Id="rId5" Type="http://schemas.openxmlformats.org/officeDocument/2006/relationships/image" Target="../media/image132.emf"/><Relationship Id="rId6" Type="http://schemas.openxmlformats.org/officeDocument/2006/relationships/image" Target="../media/image133.emf"/><Relationship Id="rId7" Type="http://schemas.openxmlformats.org/officeDocument/2006/relationships/image" Target="../media/image13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5" Type="http://schemas.openxmlformats.org/officeDocument/2006/relationships/image" Target="../media/image138.emf"/><Relationship Id="rId6" Type="http://schemas.openxmlformats.org/officeDocument/2006/relationships/image" Target="../media/image139.emf"/><Relationship Id="rId7" Type="http://schemas.openxmlformats.org/officeDocument/2006/relationships/image" Target="../media/image14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6" Type="http://schemas.openxmlformats.org/officeDocument/2006/relationships/image" Target="../media/image144.emf"/><Relationship Id="rId7" Type="http://schemas.openxmlformats.org/officeDocument/2006/relationships/image" Target="../media/image14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47.emf"/><Relationship Id="rId5" Type="http://schemas.openxmlformats.org/officeDocument/2006/relationships/image" Target="../media/image148.emf"/><Relationship Id="rId6" Type="http://schemas.openxmlformats.org/officeDocument/2006/relationships/image" Target="../media/image149.emf"/><Relationship Id="rId7" Type="http://schemas.openxmlformats.org/officeDocument/2006/relationships/image" Target="../media/image15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7" Type="http://schemas.openxmlformats.org/officeDocument/2006/relationships/image" Target="../media/image15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5" Type="http://schemas.openxmlformats.org/officeDocument/2006/relationships/image" Target="../media/image158.emf"/><Relationship Id="rId6" Type="http://schemas.openxmlformats.org/officeDocument/2006/relationships/image" Target="../media/image159.emf"/><Relationship Id="rId7" Type="http://schemas.openxmlformats.org/officeDocument/2006/relationships/image" Target="../media/image16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5" Type="http://schemas.openxmlformats.org/officeDocument/2006/relationships/image" Target="../media/image163.emf"/><Relationship Id="rId6" Type="http://schemas.openxmlformats.org/officeDocument/2006/relationships/image" Target="../media/image164.emf"/><Relationship Id="rId7" Type="http://schemas.openxmlformats.org/officeDocument/2006/relationships/image" Target="../media/image16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67.emf"/><Relationship Id="rId5" Type="http://schemas.openxmlformats.org/officeDocument/2006/relationships/image" Target="../media/image168.emf"/><Relationship Id="rId6" Type="http://schemas.openxmlformats.org/officeDocument/2006/relationships/image" Target="../media/image169.emf"/><Relationship Id="rId7" Type="http://schemas.openxmlformats.org/officeDocument/2006/relationships/image" Target="../media/image17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5" Type="http://schemas.openxmlformats.org/officeDocument/2006/relationships/image" Target="../media/image182.emf"/><Relationship Id="rId6" Type="http://schemas.openxmlformats.org/officeDocument/2006/relationships/image" Target="../media/image183.emf"/><Relationship Id="rId7" Type="http://schemas.openxmlformats.org/officeDocument/2006/relationships/image" Target="../media/image184.emf"/><Relationship Id="rId8" Type="http://schemas.openxmlformats.org/officeDocument/2006/relationships/image" Target="../media/image185.emf"/><Relationship Id="rId9" Type="http://schemas.openxmlformats.org/officeDocument/2006/relationships/image" Target="../media/image186.emf"/><Relationship Id="rId10" Type="http://schemas.openxmlformats.org/officeDocument/2006/relationships/image" Target="../media/image18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5" Type="http://schemas.openxmlformats.org/officeDocument/2006/relationships/image" Target="../media/image191.emf"/><Relationship Id="rId6" Type="http://schemas.openxmlformats.org/officeDocument/2006/relationships/image" Target="../media/image192.emf"/><Relationship Id="rId7" Type="http://schemas.openxmlformats.org/officeDocument/2006/relationships/image" Target="../media/image19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4" Type="http://schemas.openxmlformats.org/officeDocument/2006/relationships/image" Target="../media/image196.emf"/><Relationship Id="rId5" Type="http://schemas.openxmlformats.org/officeDocument/2006/relationships/image" Target="../media/image197.emf"/><Relationship Id="rId6" Type="http://schemas.openxmlformats.org/officeDocument/2006/relationships/image" Target="../media/image198.emf"/><Relationship Id="rId7" Type="http://schemas.openxmlformats.org/officeDocument/2006/relationships/image" Target="../media/image19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202.emf"/><Relationship Id="rId6" Type="http://schemas.openxmlformats.org/officeDocument/2006/relationships/image" Target="../media/image203.emf"/><Relationship Id="rId7" Type="http://schemas.openxmlformats.org/officeDocument/2006/relationships/image" Target="../media/image20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4" Type="http://schemas.openxmlformats.org/officeDocument/2006/relationships/image" Target="../media/image217.emf"/><Relationship Id="rId5" Type="http://schemas.openxmlformats.org/officeDocument/2006/relationships/image" Target="../media/image218.emf"/><Relationship Id="rId6" Type="http://schemas.openxmlformats.org/officeDocument/2006/relationships/image" Target="../media/image219.emf"/><Relationship Id="rId7" Type="http://schemas.openxmlformats.org/officeDocument/2006/relationships/image" Target="../media/image22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4" Type="http://schemas.openxmlformats.org/officeDocument/2006/relationships/image" Target="../media/image222.emf"/><Relationship Id="rId5" Type="http://schemas.openxmlformats.org/officeDocument/2006/relationships/image" Target="../media/image223.emf"/><Relationship Id="rId6" Type="http://schemas.openxmlformats.org/officeDocument/2006/relationships/image" Target="../media/image224.emf"/><Relationship Id="rId7" Type="http://schemas.openxmlformats.org/officeDocument/2006/relationships/image" Target="../media/image22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5.emf"/></Relationships>
</file>

<file path=ppt/slides/_rels/slide9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4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/Relationships>
</file>

<file path=ppt/slides/_rels/slide9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8.emf"/><Relationship Id="rId12" Type="http://schemas.openxmlformats.org/officeDocument/2006/relationships/image" Target="../media/image249.emf"/><Relationship Id="rId13" Type="http://schemas.openxmlformats.org/officeDocument/2006/relationships/image" Target="../media/image250.emf"/><Relationship Id="rId14" Type="http://schemas.openxmlformats.org/officeDocument/2006/relationships/image" Target="../media/image251.emf"/><Relationship Id="rId15" Type="http://schemas.openxmlformats.org/officeDocument/2006/relationships/image" Target="../media/image252.emf"/><Relationship Id="rId16" Type="http://schemas.openxmlformats.org/officeDocument/2006/relationships/image" Target="../media/image253.emf"/><Relationship Id="rId17" Type="http://schemas.openxmlformats.org/officeDocument/2006/relationships/image" Target="../media/image25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emf"/><Relationship Id="rId3" Type="http://schemas.openxmlformats.org/officeDocument/2006/relationships/image" Target="../media/image74.emf"/><Relationship Id="rId4" Type="http://schemas.openxmlformats.org/officeDocument/2006/relationships/image" Target="../media/image241.emf"/><Relationship Id="rId5" Type="http://schemas.openxmlformats.org/officeDocument/2006/relationships/image" Target="../media/image242.emf"/><Relationship Id="rId6" Type="http://schemas.openxmlformats.org/officeDocument/2006/relationships/image" Target="../media/image243.emf"/><Relationship Id="rId7" Type="http://schemas.openxmlformats.org/officeDocument/2006/relationships/image" Target="../media/image244.emf"/><Relationship Id="rId8" Type="http://schemas.openxmlformats.org/officeDocument/2006/relationships/image" Target="../media/image245.emf"/><Relationship Id="rId9" Type="http://schemas.openxmlformats.org/officeDocument/2006/relationships/image" Target="../media/image246.emf"/><Relationship Id="rId10" Type="http://schemas.openxmlformats.org/officeDocument/2006/relationships/image" Target="../media/image247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70.png"/><Relationship Id="rId3" Type="http://schemas.openxmlformats.org/officeDocument/2006/relationships/image" Target="../media/image2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 of a knowledge base of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from first-principles and computational thermodynamics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308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Cassie Marker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Materials Science and Engineering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Advisor: Dr.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Zi-Kui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Liu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5/10/17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7" descr="PSUlogo_bluBl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881" y="172453"/>
            <a:ext cx="240823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8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783054"/>
              </p:ext>
            </p:extLst>
          </p:nvPr>
        </p:nvGraphicFramePr>
        <p:xfrm>
          <a:off x="2435314" y="1461571"/>
          <a:ext cx="7772400" cy="4348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sz="1800" b="1" i="1" baseline="-25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(eV/atom)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baseline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Å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-7.80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2.92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[1-2]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-10.84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2.74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[3-4]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-10.22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[5-6]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-11.85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[5-7]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2.86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hcp-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-8.51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3.04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4.98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[8-9]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3.23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5.15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052617"/>
            <a:ext cx="11214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050" dirty="0"/>
              <a:t>M. J. and N. Z. and M. N. and A. J. and M. Lame, </a:t>
            </a:r>
            <a:r>
              <a:rPr lang="en-US" sz="1050" i="1" dirty="0" smtClean="0"/>
              <a:t>Phys</a:t>
            </a:r>
            <a:r>
              <a:rPr lang="en-US" sz="1050" i="1" dirty="0"/>
              <a:t>. Scr.</a:t>
            </a:r>
            <a:r>
              <a:rPr lang="en-US" sz="1050" dirty="0"/>
              <a:t>, vol. 83, no. 6, p. 65603, 2011. </a:t>
            </a:r>
            <a:r>
              <a:rPr lang="en-US" sz="1050" dirty="0" smtClean="0"/>
              <a:t>[2] </a:t>
            </a:r>
            <a:r>
              <a:rPr lang="en-US" sz="1050" dirty="0"/>
              <a:t>A. V </a:t>
            </a:r>
            <a:r>
              <a:rPr lang="en-US" sz="1050" dirty="0" err="1"/>
              <a:t>Dobromyslov</a:t>
            </a:r>
            <a:r>
              <a:rPr lang="en-US" sz="1050" dirty="0"/>
              <a:t> and N. I. </a:t>
            </a:r>
            <a:r>
              <a:rPr lang="en-US" sz="1050" dirty="0" err="1"/>
              <a:t>Taluts</a:t>
            </a:r>
            <a:r>
              <a:rPr lang="en-US" sz="1050" dirty="0"/>
              <a:t>, </a:t>
            </a:r>
            <a:r>
              <a:rPr lang="en-US" sz="1050" i="1" dirty="0" smtClean="0"/>
              <a:t>Phys</a:t>
            </a:r>
            <a:r>
              <a:rPr lang="en-US" sz="1050" i="1" dirty="0"/>
              <a:t>. Met. Met.</a:t>
            </a:r>
            <a:r>
              <a:rPr lang="en-US" sz="1050" dirty="0"/>
              <a:t>, vol. 63, no. 1, pp. 114–120, 1987</a:t>
            </a:r>
            <a:r>
              <a:rPr lang="en-US" sz="1050" dirty="0" smtClean="0"/>
              <a:t>.; [3] </a:t>
            </a:r>
            <a:r>
              <a:rPr lang="en-US" sz="1050" dirty="0"/>
              <a:t>J.M. Dickinson, P.E. </a:t>
            </a:r>
            <a:r>
              <a:rPr lang="en-US" sz="1050" dirty="0" smtClean="0"/>
              <a:t>Armstrong, </a:t>
            </a:r>
            <a:r>
              <a:rPr lang="en-US" sz="1050" dirty="0"/>
              <a:t>J. Appl. Phys. 38 (1967) 602–606</a:t>
            </a:r>
            <a:r>
              <a:rPr lang="en-US" sz="1050" dirty="0" smtClean="0"/>
              <a:t>.; [4] H</a:t>
            </a:r>
            <a:r>
              <a:rPr lang="en-US" sz="1050" dirty="0"/>
              <a:t>. T. Tsai and A. </a:t>
            </a:r>
            <a:r>
              <a:rPr lang="en-US" sz="1050" dirty="0" err="1"/>
              <a:t>Muan</a:t>
            </a:r>
            <a:r>
              <a:rPr lang="en-US" sz="1050" dirty="0"/>
              <a:t>, </a:t>
            </a:r>
            <a:r>
              <a:rPr lang="en-US" sz="1050" i="1" dirty="0" smtClean="0"/>
              <a:t>J</a:t>
            </a:r>
            <a:r>
              <a:rPr lang="en-US" sz="1050" i="1" dirty="0"/>
              <a:t>. Am. Ceram. Soc.</a:t>
            </a:r>
            <a:r>
              <a:rPr lang="en-US" sz="1050" dirty="0"/>
              <a:t>, vol. 75, no. 6, pp. 1412–1415, 1992. </a:t>
            </a:r>
            <a:r>
              <a:rPr lang="en-US" sz="1050" dirty="0" smtClean="0"/>
              <a:t>[5] </a:t>
            </a:r>
            <a:r>
              <a:rPr lang="en-US" sz="1050" dirty="0"/>
              <a:t>D.I. </a:t>
            </a:r>
            <a:r>
              <a:rPr lang="en-US" sz="1050" dirty="0" err="1"/>
              <a:t>Bolef</a:t>
            </a:r>
            <a:r>
              <a:rPr lang="en-US" sz="1050" dirty="0"/>
              <a:t>, </a:t>
            </a:r>
            <a:r>
              <a:rPr lang="en-US" sz="1050" dirty="0" smtClean="0"/>
              <a:t>J</a:t>
            </a:r>
            <a:r>
              <a:rPr lang="en-US" sz="1050" dirty="0"/>
              <a:t>. Appl. Phys. 32 (1961) </a:t>
            </a:r>
            <a:r>
              <a:rPr lang="en-US" sz="1050" dirty="0" smtClean="0"/>
              <a:t>100–105; [6] </a:t>
            </a:r>
            <a:r>
              <a:rPr lang="en-US" sz="1050" dirty="0"/>
              <a:t>D. </a:t>
            </a:r>
            <a:r>
              <a:rPr lang="en-US" sz="1050" dirty="0" err="1"/>
              <a:t>Steinbinder</a:t>
            </a:r>
            <a:r>
              <a:rPr lang="en-US" sz="1050" dirty="0"/>
              <a:t>, H. </a:t>
            </a:r>
            <a:r>
              <a:rPr lang="en-US" sz="1050" dirty="0" err="1"/>
              <a:t>Wipf</a:t>
            </a:r>
            <a:r>
              <a:rPr lang="en-US" sz="1050" dirty="0"/>
              <a:t>, A. </a:t>
            </a:r>
            <a:r>
              <a:rPr lang="en-US" sz="1050" dirty="0" err="1"/>
              <a:t>Magerl</a:t>
            </a:r>
            <a:r>
              <a:rPr lang="en-US" sz="1050" dirty="0"/>
              <a:t>, D. Richter, A.-J. </a:t>
            </a:r>
            <a:r>
              <a:rPr lang="en-US" sz="1050" dirty="0" err="1"/>
              <a:t>Dianoux</a:t>
            </a:r>
            <a:r>
              <a:rPr lang="en-US" sz="1050" dirty="0"/>
              <a:t>, and K. </a:t>
            </a:r>
            <a:r>
              <a:rPr lang="en-US" sz="1050" dirty="0" err="1"/>
              <a:t>Neumaier</a:t>
            </a:r>
            <a:r>
              <a:rPr lang="en-US" sz="1050" dirty="0"/>
              <a:t>, </a:t>
            </a:r>
            <a:r>
              <a:rPr lang="en-US" sz="1050" i="1" dirty="0" smtClean="0"/>
              <a:t>EPL </a:t>
            </a:r>
            <a:r>
              <a:rPr lang="en-US" sz="1050" i="1" dirty="0"/>
              <a:t>(</a:t>
            </a:r>
            <a:r>
              <a:rPr lang="en-US" sz="1050" i="1" dirty="0" err="1"/>
              <a:t>Europhysics</a:t>
            </a:r>
            <a:r>
              <a:rPr lang="en-US" sz="1050" i="1" dirty="0"/>
              <a:t> Lett.</a:t>
            </a:r>
            <a:r>
              <a:rPr lang="en-US" sz="1050" dirty="0"/>
              <a:t>, vol. 6, no. 6, p. 535, 1988</a:t>
            </a:r>
            <a:r>
              <a:rPr lang="en-US" sz="1050" dirty="0" smtClean="0"/>
              <a:t>.; [7] </a:t>
            </a:r>
            <a:r>
              <a:rPr lang="en-US" sz="1050" dirty="0"/>
              <a:t>V. V </a:t>
            </a:r>
            <a:r>
              <a:rPr lang="en-US" sz="1050" dirty="0" err="1"/>
              <a:t>Vavilova</a:t>
            </a:r>
            <a:r>
              <a:rPr lang="en-US" sz="1050" dirty="0"/>
              <a:t>, L. N. </a:t>
            </a:r>
            <a:r>
              <a:rPr lang="en-US" sz="1050" dirty="0" err="1"/>
              <a:t>Galkin</a:t>
            </a:r>
            <a:r>
              <a:rPr lang="en-US" sz="1050" dirty="0"/>
              <a:t>, and M. V </a:t>
            </a:r>
            <a:r>
              <a:rPr lang="en-US" sz="1050" dirty="0" err="1"/>
              <a:t>Glazov</a:t>
            </a:r>
            <a:r>
              <a:rPr lang="en-US" sz="1050" dirty="0"/>
              <a:t>, </a:t>
            </a:r>
            <a:r>
              <a:rPr lang="en-US" sz="1050" dirty="0" smtClean="0"/>
              <a:t>in </a:t>
            </a:r>
            <a:r>
              <a:rPr lang="en-US" sz="1050" i="1" dirty="0" err="1"/>
              <a:t>Dokl</a:t>
            </a:r>
            <a:r>
              <a:rPr lang="en-US" sz="1050" i="1" dirty="0"/>
              <a:t>. </a:t>
            </a:r>
            <a:r>
              <a:rPr lang="en-US" sz="1050" i="1" dirty="0" err="1"/>
              <a:t>Akad</a:t>
            </a:r>
            <a:r>
              <a:rPr lang="en-US" sz="1050" i="1" dirty="0"/>
              <a:t>. </a:t>
            </a:r>
            <a:r>
              <a:rPr lang="en-US" sz="1050" i="1" dirty="0" err="1"/>
              <a:t>Nauk</a:t>
            </a:r>
            <a:r>
              <a:rPr lang="en-US" sz="1050" i="1" dirty="0"/>
              <a:t> SSSR</a:t>
            </a:r>
            <a:r>
              <a:rPr lang="en-US" sz="1050" dirty="0"/>
              <a:t>, 1988, vol. 300, no. 5, pp. 1157–1161</a:t>
            </a:r>
            <a:r>
              <a:rPr lang="en-US" sz="1050" dirty="0" smtClean="0"/>
              <a:t>.; [8] </a:t>
            </a:r>
            <a:r>
              <a:rPr lang="en-US" sz="1050" dirty="0"/>
              <a:t>Q. Peng </a:t>
            </a:r>
            <a:r>
              <a:rPr lang="en-US" sz="1050" i="1" dirty="0"/>
              <a:t>et al.</a:t>
            </a:r>
            <a:r>
              <a:rPr lang="en-US" sz="1050" dirty="0"/>
              <a:t>, </a:t>
            </a:r>
            <a:r>
              <a:rPr lang="en-US" sz="1050" i="1" dirty="0" smtClean="0"/>
              <a:t>Sci</a:t>
            </a:r>
            <a:r>
              <a:rPr lang="en-US" sz="1050" i="1" dirty="0"/>
              <a:t>. Rep.</a:t>
            </a:r>
            <a:r>
              <a:rPr lang="en-US" sz="1050" dirty="0"/>
              <a:t>, vol. 4, p. 5735, Jul. </a:t>
            </a:r>
            <a:r>
              <a:rPr lang="en-US" sz="1050" dirty="0" smtClean="0"/>
              <a:t>2014.; [9] </a:t>
            </a:r>
            <a:r>
              <a:rPr lang="en-US" sz="1050" dirty="0"/>
              <a:t>A. I. K. and A. M. B. and I. O. B. and A. V. B. and E. G. P. and M. Prager, </a:t>
            </a:r>
            <a:r>
              <a:rPr lang="en-US" sz="1050" i="1" dirty="0" smtClean="0"/>
              <a:t>J</a:t>
            </a:r>
            <a:r>
              <a:rPr lang="en-US" sz="1050" i="1" dirty="0"/>
              <a:t>. Phys. </a:t>
            </a:r>
            <a:r>
              <a:rPr lang="en-US" sz="1050" i="1" dirty="0" err="1"/>
              <a:t>Condens</a:t>
            </a:r>
            <a:r>
              <a:rPr lang="en-US" sz="1050" i="1" dirty="0"/>
              <a:t>. Matter</a:t>
            </a:r>
            <a:r>
              <a:rPr lang="en-US" sz="1050" dirty="0"/>
              <a:t>, vol. 6, no. 43, p. 8977, </a:t>
            </a:r>
            <a:r>
              <a:rPr lang="en-US" sz="1050" dirty="0" smtClean="0"/>
              <a:t>1994.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Pure </a:t>
            </a:r>
            <a:r>
              <a:rPr lang="en-US" sz="3600" smtClean="0">
                <a:latin typeface="Arial" panose="020B0604020202020204" pitchFamily="34" charset="0"/>
                <a:cs typeface="Arial" panose="020B0604020202020204" pitchFamily="34" charset="0"/>
              </a:rPr>
              <a:t>element thermodynamic benchmark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85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itle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2490491" cy="68659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660400"/>
            <a:ext cx="114808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1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101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365126"/>
            <a:ext cx="2490491" cy="6865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hcp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55600"/>
            <a:ext cx="11518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4145" t="43864" r="1373" b="47320"/>
          <a:stretch/>
        </p:blipFill>
        <p:spPr>
          <a:xfrm>
            <a:off x="9320074" y="2267743"/>
            <a:ext cx="1555770" cy="6840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6570224"/>
            <a:ext cx="113509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Y.L. Zhang, H.S. Liu, Z.P. </a:t>
            </a:r>
            <a:r>
              <a:rPr lang="en-US" sz="1200" dirty="0" err="1"/>
              <a:t>Jin</a:t>
            </a:r>
            <a:r>
              <a:rPr lang="en-US" sz="1200" dirty="0"/>
              <a:t>, </a:t>
            </a:r>
            <a:r>
              <a:rPr lang="en-US" sz="1200" dirty="0" err="1" smtClean="0"/>
              <a:t>Calphad</a:t>
            </a:r>
            <a:r>
              <a:rPr lang="en-US" sz="1200" dirty="0" smtClean="0"/>
              <a:t>-Computer </a:t>
            </a:r>
            <a:r>
              <a:rPr lang="en-US" sz="1200" dirty="0"/>
              <a:t>Coupling Phase Diagrams </a:t>
            </a:r>
            <a:r>
              <a:rPr lang="en-US" sz="1200" dirty="0" err="1"/>
              <a:t>Thermochem</a:t>
            </a:r>
            <a:r>
              <a:rPr lang="en-US" sz="1200" dirty="0"/>
              <a:t>. 25 (2001) 305–317</a:t>
            </a:r>
            <a:r>
              <a:rPr lang="en-US" sz="1200" dirty="0" smtClean="0"/>
              <a:t>.;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T</a:t>
            </a:r>
            <a:r>
              <a:rPr lang="en-US" sz="1200" dirty="0">
                <a:latin typeface="Times New Roman" charset="0"/>
                <a:ea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</a:rPr>
              <a:t>Mater. Trans. 54 (2013) 484–492.</a:t>
            </a:r>
            <a:endParaRPr lang="en-US" sz="1200" dirty="0">
              <a:effectLst/>
              <a:latin typeface="Times New Roman" charset="0"/>
              <a:ea typeface="Times New Roman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695450" y="2267744"/>
            <a:ext cx="3467100" cy="3467100"/>
          </a:xfrm>
          <a:prstGeom prst="rect">
            <a:avLst/>
          </a:prstGeom>
        </p:spPr>
      </p:pic>
      <p:pic>
        <p:nvPicPr>
          <p:cNvPr id="10" name="Picture 9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454900" y="1587500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BCC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151"/>
          </a:xfrm>
        </p:spPr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Ta-Sn Thermodynamic Modeling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5474"/>
            <a:ext cx="5181600" cy="377164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916" y="1825625"/>
            <a:ext cx="4570167" cy="4351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6308" y="1306785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Observed Phases: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bct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Sn, diamond Sn, bcc, Ta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Sn, TaSn</a:t>
            </a:r>
            <a:r>
              <a:rPr lang="en-US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endParaRPr lang="en-US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Okamoto, Sn-Ta (Tin-Tantalum), J. Phase Equilibria. 24 (2003) 484.</a:t>
            </a:r>
          </a:p>
        </p:txBody>
      </p:sp>
      <p:pic>
        <p:nvPicPr>
          <p:cNvPr id="11" name="Picture 10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55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pure elements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Bcc 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05253"/>
            <a:ext cx="5157787" cy="328423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Bct</a:t>
            </a:r>
            <a:r>
              <a:rPr lang="en-US" dirty="0" smtClean="0"/>
              <a:t> Sn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2468" y="2505075"/>
            <a:ext cx="5002652" cy="36845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A.T.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CALPHAD. 15 (1991) 317–425. </a:t>
            </a:r>
          </a:p>
        </p:txBody>
      </p:sp>
      <p:pic>
        <p:nvPicPr>
          <p:cNvPr id="10" name="Picture 9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75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the Stoichiometric compounds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TaSn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80881" y="2505075"/>
            <a:ext cx="4475600" cy="3684588"/>
          </a:xfrm>
          <a:prstGeom prst="rect">
            <a:avLst/>
          </a:prstGeom>
        </p:spPr>
      </p:pic>
      <p:pic>
        <p:nvPicPr>
          <p:cNvPr id="12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86997" y="2505075"/>
            <a:ext cx="4553594" cy="3684588"/>
          </a:xfrm>
          <a:prstGeom prst="rect">
            <a:avLst/>
          </a:prstGeom>
        </p:spPr>
      </p:pic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7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Enthalpy of Formation and Modeled Parameters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15"/>
          <p:cNvPicPr>
            <a:picLocks noChangeAspect="1"/>
          </p:cNvPicPr>
          <p:nvPr/>
        </p:nvPicPr>
        <p:blipFill rotWithShape="1">
          <a:blip r:embed="rId6"/>
          <a:srcRect l="64721" t="42685" r="2890" b="43306"/>
          <a:stretch/>
        </p:blipFill>
        <p:spPr>
          <a:xfrm>
            <a:off x="1164772" y="2203670"/>
            <a:ext cx="167640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9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6015788" y="3627774"/>
            <a:ext cx="5803709" cy="3000540"/>
            <a:chOff x="652130" y="3987612"/>
            <a:chExt cx="6430007" cy="3221262"/>
          </a:xfrm>
        </p:grpSpPr>
        <p:sp>
          <p:nvSpPr>
            <p:cNvPr id="34" name="Rectangle 33"/>
            <p:cNvSpPr/>
            <p:nvPr/>
          </p:nvSpPr>
          <p:spPr>
            <a:xfrm>
              <a:off x="652131" y="3987612"/>
              <a:ext cx="6430006" cy="3221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130" y="3987613"/>
              <a:ext cx="3306031" cy="322126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161" y="3987612"/>
              <a:ext cx="3123975" cy="322126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187072" y="6335902"/>
              <a:ext cx="103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46513" y="6335902"/>
              <a:ext cx="844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823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735053"/>
              </p:ext>
            </p:extLst>
          </p:nvPr>
        </p:nvGraphicFramePr>
        <p:xfrm>
          <a:off x="454259" y="4867405"/>
          <a:ext cx="4114800" cy="1651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Nb,Ta,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-136603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-136602</a:t>
                      </a:r>
                      <a:endParaRPr lang="en-US" sz="18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15788" y="385011"/>
            <a:ext cx="6052605" cy="3059802"/>
            <a:chOff x="680047" y="1018313"/>
            <a:chExt cx="6615488" cy="3336308"/>
          </a:xfrm>
        </p:grpSpPr>
        <p:grpSp>
          <p:nvGrpSpPr>
            <p:cNvPr id="18" name="Group 17"/>
            <p:cNvGrpSpPr/>
            <p:nvPr/>
          </p:nvGrpSpPr>
          <p:grpSpPr>
            <a:xfrm>
              <a:off x="680047" y="1018313"/>
              <a:ext cx="6615488" cy="3336308"/>
              <a:chOff x="680047" y="1018313"/>
              <a:chExt cx="6615488" cy="333630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80047" y="1022555"/>
                <a:ext cx="6615488" cy="3332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687" y="1034114"/>
                <a:ext cx="3274863" cy="33205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8550" y="1018313"/>
                <a:ext cx="3325112" cy="3336308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555806" y="3431720"/>
                <a:ext cx="850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673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57122" y="3419877"/>
                <a:ext cx="973546" cy="40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823 K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981082" y="1233609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47" y="990729"/>
            <a:ext cx="4178300" cy="3814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/>
          <a:srcRect l="84445" t="44247" b="47508"/>
          <a:stretch/>
        </p:blipFill>
        <p:spPr>
          <a:xfrm>
            <a:off x="1231499" y="1289183"/>
            <a:ext cx="1280160" cy="49149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-X-Y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921878"/>
              </p:ext>
            </p:extLst>
          </p:nvPr>
        </p:nvGraphicFramePr>
        <p:xfrm>
          <a:off x="2157191" y="5258797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" name="Equation" r:id="rId9" imgW="368300" imgH="228600" progId="Equation.3">
                  <p:embed/>
                </p:oleObj>
              </mc:Choice>
              <mc:Fallback>
                <p:oleObj name="Equation" r:id="rId9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191" y="5258797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735" y="5940008"/>
            <a:ext cx="1054100" cy="508000"/>
          </a:xfrm>
          <a:prstGeom prst="rect">
            <a:avLst/>
          </a:prstGeom>
        </p:spPr>
      </p:pic>
      <p:pic>
        <p:nvPicPr>
          <p:cNvPr id="25" name="Picture 24" descr="PhasesLogo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73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367174"/>
              </p:ext>
            </p:extLst>
          </p:nvPr>
        </p:nvGraphicFramePr>
        <p:xfrm>
          <a:off x="2335720" y="1230577"/>
          <a:ext cx="7772400" cy="5090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57915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Pure Elements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b="1" baseline="-2500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Ti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116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Bcc-Mo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[2]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473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135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Bcc-Ta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278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Expt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[3]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267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Bcc-Sn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rowSpan="2"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Bcc-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Zr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9">
                <a:tc vMerge="1">
                  <a:txBody>
                    <a:bodyPr/>
                    <a:lstStyle/>
                    <a:p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FP [1]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82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2" marB="45722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6590670"/>
            <a:ext cx="1080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813–826.;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J.M. Dickinson et al., J. Appl. Phys. 38 (1967) 602–606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[3] D.I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Bolef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Appl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Phys. 32 (1961) 100–105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Pure elements elastic properties benchmark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86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171117"/>
                  </p:ext>
                </p:extLst>
              </p:nvPr>
            </p:nvGraphicFramePr>
            <p:xfrm>
              <a:off x="180474" y="2071251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>
                                          <a:effectLst/>
                                          <a:latin typeface="Cambria Math" charset="0"/>
                                          <a:ea typeface="Arial" charset="0"/>
                                          <a:cs typeface="Arial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>
                                      <a:effectLst/>
                                      <a:latin typeface="Cambria Math" charset="0"/>
                                      <a:ea typeface="Arial" charset="0"/>
                                      <a:cs typeface="Arial" charset="0"/>
                                    </a:rPr>
                                    <m:t>44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0025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171117"/>
                  </p:ext>
                </p:extLst>
              </p:nvPr>
            </p:nvGraphicFramePr>
            <p:xfrm>
              <a:off x="180474" y="2071251"/>
              <a:ext cx="5943600" cy="39014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46455"/>
                    <a:gridCol w="850265"/>
                    <a:gridCol w="850265"/>
                    <a:gridCol w="850265"/>
                    <a:gridCol w="845820"/>
                    <a:gridCol w="850265"/>
                    <a:gridCol w="850265"/>
                  </a:tblGrid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6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Interaction Parameter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Ti-Zr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100000" r="-603597" b="-203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-22.16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40.46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119.46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37795" algn="l"/>
                              <a:tab pos="356235" algn="ctr"/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		83.65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246.97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-67.76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-135.95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201250" r="-603597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-36.40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-32.39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15.90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38.05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-110.53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-146.80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78.00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19" t="-301250" r="-603597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-142.9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59.79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-51.96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70.06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87680">
                    <a:tc v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endParaRPr lang="en-US" sz="1200" dirty="0">
                            <a:effectLst/>
                            <a:latin typeface="Times New Roman" charset="0"/>
                            <a:ea typeface="SimSun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L</a:t>
                          </a:r>
                          <a:r>
                            <a:rPr lang="en-US" sz="1600" baseline="-250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-41.95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-94.38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1228725" algn="l"/>
                            </a:tabLs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267308"/>
            <a:ext cx="5257800" cy="314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402012"/>
            <a:ext cx="5257800" cy="3136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71085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Phys. Rev. B. 70 (2004) 174113.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66912" t="37116" r="2696" b="42124"/>
          <a:stretch/>
        </p:blipFill>
        <p:spPr>
          <a:xfrm>
            <a:off x="9324474" y="1589936"/>
            <a:ext cx="1574800" cy="901700"/>
          </a:xfrm>
          <a:prstGeom prst="rect">
            <a:avLst/>
          </a:prstGeom>
        </p:spPr>
      </p:pic>
      <p:pic>
        <p:nvPicPr>
          <p:cNvPr id="13" name="Picture 12" descr="Phases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01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57377"/>
            <a:ext cx="10515600" cy="137037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Elastic Modeling-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-X-Y </a:t>
            </a:r>
            <a:r>
              <a:rPr lang="en-US" sz="3600" dirty="0" err="1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3600" baseline="-25000" dirty="0" err="1" smtClean="0">
                <a:latin typeface="Arial" charset="0"/>
                <a:ea typeface="Arial" charset="0"/>
                <a:cs typeface="Arial" charset="0"/>
              </a:rPr>
              <a:t>ij</a:t>
            </a:r>
            <a:endParaRPr lang="en-US" sz="3600" baseline="-250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129375"/>
                  </p:ext>
                </p:extLst>
              </p:nvPr>
            </p:nvGraphicFramePr>
            <p:xfrm>
              <a:off x="515688" y="1173289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322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i="1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>
                                            <a:effectLst/>
                                            <a:latin typeface="Cambria Math" charset="0"/>
                                            <a:ea typeface="Arial" charset="0"/>
                                            <a:cs typeface="Arial" charset="0"/>
                                          </a:rPr>
                                          <m:t>𝐶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216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129375"/>
                  </p:ext>
                </p:extLst>
              </p:nvPr>
            </p:nvGraphicFramePr>
            <p:xfrm>
              <a:off x="515688" y="1173289"/>
              <a:ext cx="4534568" cy="536562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33642"/>
                    <a:gridCol w="1133642"/>
                    <a:gridCol w="1133642"/>
                    <a:gridCol w="1133642"/>
                  </a:tblGrid>
                  <a:tr h="4888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Alloy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3"/>
                          <a:stretch>
                            <a:fillRect l="-100000" t="-1250" r="-200000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3"/>
                          <a:stretch>
                            <a:fillRect l="-201075" t="-1250" r="-101075" b="-101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9138" marR="29138" marT="0" marB="0">
                        <a:blipFill rotWithShape="0">
                          <a:blip r:embed="rId3"/>
                          <a:stretch>
                            <a:fillRect l="-301075" t="-1250" r="-1075" b="-1011250"/>
                          </a:stretch>
                        </a:blipFill>
                      </a:tcPr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</a:t>
                          </a: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-Mo-</a:t>
                          </a:r>
                          <a:r>
                            <a:rPr lang="en-US" sz="1600" dirty="0" err="1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Nb</a:t>
                          </a:r>
                          <a:endParaRPr lang="en-US" sz="1600" dirty="0">
                            <a:effectLst/>
                            <a:latin typeface="Arial" charset="0"/>
                            <a:ea typeface="Arial" charset="0"/>
                            <a:cs typeface="Arial" charset="0"/>
                          </a:endParaRP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-29.97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13.97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9.72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-83.85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31.80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74.73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-106.53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-12.35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5.27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Ti-Mo-Zr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-245.27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50.43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-44.96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Ti-Nb-Sn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-41.52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25.52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-93.77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-15.80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4.25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Ti-Nb-Zr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-220.35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72.10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-55.29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Ti-Sn-Ta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-95.39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-10.94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67.85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Ti-Sn-Zr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-155.34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68.86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3.85</a:t>
                          </a:r>
                        </a:p>
                      </a:txBody>
                      <a:tcPr marL="29138" marR="29138" marT="0" marB="0"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Ti-Ta-Zr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-149.67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-8.91</a:t>
                          </a:r>
                        </a:p>
                      </a:txBody>
                      <a:tcPr marL="29138" marR="29138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Arial" charset="0"/>
                              <a:ea typeface="Arial" charset="0"/>
                              <a:cs typeface="Arial" charset="0"/>
                            </a:rPr>
                            <a:t>-23.70</a:t>
                          </a:r>
                        </a:p>
                      </a:txBody>
                      <a:tcPr marL="29138" marR="29138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12" name="Picture 11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71000" y="1979612"/>
            <a:ext cx="431173" cy="293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308" y="49752"/>
            <a:ext cx="4993690" cy="2682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1"/>
          <a:stretch/>
        </p:blipFill>
        <p:spPr>
          <a:xfrm>
            <a:off x="5624980" y="2712357"/>
            <a:ext cx="4592918" cy="4105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3962" y="3046170"/>
            <a:ext cx="411921" cy="3493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35984" y="2538497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Nb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45512" y="6538912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Mo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98862" y="6538911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8"/>
          <a:srcRect l="54167" t="36531" r="5392" b="47972"/>
          <a:stretch/>
        </p:blipFill>
        <p:spPr>
          <a:xfrm>
            <a:off x="8801100" y="327657"/>
            <a:ext cx="1894974" cy="608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3262" y="3798663"/>
            <a:ext cx="79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9275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-alloys Biomedical Applications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properties</a:t>
            </a:r>
          </a:p>
          <a:p>
            <a:pPr lvl="1"/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Thermodynamics and phase stability</a:t>
            </a:r>
          </a:p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4327011"/>
              </p:ext>
            </p:extLst>
          </p:nvPr>
        </p:nvGraphicFramePr>
        <p:xfrm>
          <a:off x="5821471" y="1813766"/>
          <a:ext cx="5917948" cy="353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8974"/>
                <a:gridCol w="2958974"/>
              </a:tblGrid>
              <a:tr h="941691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Alloy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Young’s Modulus 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Bone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10-40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105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Ti-6Al-4V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Stainless Steel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8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CoCrMo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200-230</a:t>
                      </a:r>
                      <a:endParaRPr lang="en-US" sz="2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3" marR="91443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5215"/>
            <a:ext cx="3892246" cy="2776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27113"/>
            <a:ext cx="5824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Biomaterials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19 (1998) 1621–1639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Engh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C.,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Bobyn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J., Glassman A.,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Journal of Bone &amp; Joint Surgery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69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(1987)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45-55.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80492" y="5748040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81789" y="578236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3" name="Picture 12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75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Calculation of the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Young’s modulus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20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3431" t="37505" r="2268" b="35113"/>
          <a:stretch/>
        </p:blipFill>
        <p:spPr>
          <a:xfrm>
            <a:off x="2206847" y="4317850"/>
            <a:ext cx="2082507" cy="1276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38830"/>
            <a:ext cx="11112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A. Fukumoto, K. Miwa, T.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Saito,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Phys. Rev. B. 70 (2004) 174113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T. Ozaki, H. Matsumoto, S. Watanabe,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Mater. Trans. 45 (2004) 2776–2779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R.R. Boyer, G.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Welsch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E.W.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Collings,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ASM Int. Mater. Park. OH. (1994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).;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F.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Nozoe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H. Matsumoto, T.K. Jung, S. Watanabe, T. Saburi,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Trans. 48 (2007)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3007–3013.;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Nakai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J.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Hieda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Biomater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8 (2012) 3888–3903. </a:t>
            </a:r>
          </a:p>
        </p:txBody>
      </p:sp>
      <p:pic>
        <p:nvPicPr>
          <p:cNvPr id="12" name="Content Placeholder 10"/>
          <p:cNvPicPr>
            <a:picLocks noChangeAspect="1"/>
          </p:cNvPicPr>
          <p:nvPr/>
        </p:nvPicPr>
        <p:blipFill rotWithShape="1">
          <a:blip r:embed="rId5"/>
          <a:srcRect l="67892" t="47935" r="4166" b="35106"/>
          <a:stretch/>
        </p:blipFill>
        <p:spPr>
          <a:xfrm>
            <a:off x="4289354" y="4630457"/>
            <a:ext cx="1447800" cy="736600"/>
          </a:xfrm>
          <a:prstGeom prst="rect">
            <a:avLst/>
          </a:prstGeom>
        </p:spPr>
      </p:pic>
      <p:pic>
        <p:nvPicPr>
          <p:cNvPr id="13" name="Content Placeholder 14"/>
          <p:cNvPicPr>
            <a:picLocks noChangeAspect="1"/>
          </p:cNvPicPr>
          <p:nvPr/>
        </p:nvPicPr>
        <p:blipFill rotWithShape="1">
          <a:blip r:embed="rId6"/>
          <a:srcRect l="62255" t="26005" r="5147" b="47679"/>
          <a:stretch/>
        </p:blipFill>
        <p:spPr>
          <a:xfrm>
            <a:off x="7257757" y="4550172"/>
            <a:ext cx="1689100" cy="1143000"/>
          </a:xfrm>
          <a:prstGeom prst="rect">
            <a:avLst/>
          </a:prstGeom>
        </p:spPr>
      </p:pic>
      <p:pic>
        <p:nvPicPr>
          <p:cNvPr id="14" name="Content Placeholder 19"/>
          <p:cNvPicPr>
            <a:picLocks noChangeAspect="1"/>
          </p:cNvPicPr>
          <p:nvPr/>
        </p:nvPicPr>
        <p:blipFill rotWithShape="1">
          <a:blip r:embed="rId7"/>
          <a:srcRect l="64706" t="54075" r="1225" b="20486"/>
          <a:stretch/>
        </p:blipFill>
        <p:spPr>
          <a:xfrm>
            <a:off x="8946857" y="4550172"/>
            <a:ext cx="1765300" cy="1104900"/>
          </a:xfrm>
          <a:prstGeom prst="rect">
            <a:avLst/>
          </a:prstGeom>
        </p:spPr>
      </p:pic>
      <p:pic>
        <p:nvPicPr>
          <p:cNvPr id="16" name="Picture 15" descr="PhasesLogo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73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Ensuring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Database Accuracy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16900" y="2324100"/>
            <a:ext cx="328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Database Comparison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Binary interaction parameters- </a:t>
            </a:r>
            <a:r>
              <a:rPr lang="en-US" dirty="0"/>
              <a:t>0.69 to 14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 on average variance of 7 </a:t>
            </a:r>
            <a:r>
              <a:rPr lang="en-US" dirty="0" err="1" smtClean="0"/>
              <a:t>GPa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Ternary interaction parameters-</a:t>
            </a:r>
            <a:r>
              <a:rPr lang="en-US" dirty="0"/>
              <a:t>0.39 to 13 </a:t>
            </a:r>
            <a:r>
              <a:rPr lang="en-US" dirty="0" err="1"/>
              <a:t>GPa</a:t>
            </a:r>
            <a:r>
              <a:rPr lang="en-US" dirty="0"/>
              <a:t> </a:t>
            </a:r>
            <a:r>
              <a:rPr lang="en-US" dirty="0" smtClean="0"/>
              <a:t>on average variance of 5 </a:t>
            </a:r>
            <a:r>
              <a:rPr lang="en-US" dirty="0" err="1" smtClean="0"/>
              <a:t>GPa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450" y="6396335"/>
            <a:ext cx="11017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Tane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Akita, T. Nakano, K.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Hagihara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Y.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Umakoshi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H. Mori, H.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Nakajima,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Acta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Mater. 58 (2010) 6790–6798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M.T. Mohammed, Z.A. Khan, A.N.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Siddiquee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J. Chem. Mol.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Nucl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Metall. Eng. 8 (2014) 788–793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Geetha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Singh, 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Asokamani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A.K.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Gogia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Prog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Mater. Sci. 54 (2009) 397–425.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4724" y="1690688"/>
            <a:ext cx="6615551" cy="4351338"/>
          </a:xfrm>
          <a:prstGeom prst="rect">
            <a:avLst/>
          </a:prstGeom>
        </p:spPr>
      </p:pic>
      <p:pic>
        <p:nvPicPr>
          <p:cNvPr id="7" name="Picture 6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92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latin typeface="Arial" charset="0"/>
                <a:ea typeface="Arial" charset="0"/>
                <a:cs typeface="Arial" charset="0"/>
              </a:rPr>
              <a:t>Young’s Modulus Mapping from the Database</a:t>
            </a:r>
            <a:endParaRPr lang="en-US" sz="4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653891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 Otis, Z.-K.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Liu,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 Open Res.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Softw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5 (2017) 1–11. </a:t>
            </a:r>
          </a:p>
        </p:txBody>
      </p:sp>
      <p:pic>
        <p:nvPicPr>
          <p:cNvPr id="11" name="Picture 10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23" y="1915349"/>
            <a:ext cx="411921" cy="3493700"/>
          </a:xfrm>
          <a:prstGeom prst="rect">
            <a:avLst/>
          </a:prstGeom>
        </p:spPr>
      </p:pic>
      <p:pic>
        <p:nvPicPr>
          <p:cNvPr id="12" name="Content Placeholder 13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5"/>
          <a:stretch/>
        </p:blipFill>
        <p:spPr>
          <a:xfrm>
            <a:off x="1042784" y="1825625"/>
            <a:ext cx="4772431" cy="4351338"/>
          </a:xfrm>
        </p:spPr>
      </p:pic>
      <p:pic>
        <p:nvPicPr>
          <p:cNvPr id="13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"/>
          <a:stretch/>
        </p:blipFill>
        <p:spPr>
          <a:xfrm>
            <a:off x="6391557" y="1825625"/>
            <a:ext cx="4742886" cy="4351338"/>
          </a:xfrm>
        </p:spPr>
      </p:pic>
      <p:sp>
        <p:nvSpPr>
          <p:cNvPr id="8" name="TextBox 7"/>
          <p:cNvSpPr txBox="1"/>
          <p:nvPr/>
        </p:nvSpPr>
        <p:spPr>
          <a:xfrm>
            <a:off x="8636000" y="1691759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Nb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55350" y="5804991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Mo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08700" y="5804990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31611" y="1750406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Nb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50961" y="5863638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Mo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4311" y="5863637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 and elastic properties of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-alloys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alloys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6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891"/>
            <a:ext cx="10515600" cy="10897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Metastable phase formation-effects </a:t>
            </a:r>
            <a:r>
              <a:rPr lang="en-US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703838"/>
            <a:ext cx="109855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Y. L. Zhou,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Akahori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371, no. 1–2, pp. 283–290, Apr. 2004.; Y.-L. Zhou and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Niinomi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29, no. 3, pp. 1061–1065, Apr. 2009.; H.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Ikehata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Nagasako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Furuta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A. Fukumoto, K. Miwa, and T. Saito,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Rev. B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70, no. 17, p. 174113, 2004.;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T.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Chelidze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Y.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Kovneristyy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V.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Sanadze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Phys. Met. Met.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60, no. 3, pp. 139–143, 1985.; S. G.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Fedotov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and O.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Belousov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SSSR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150, no. 1, p. 77-, 1963.; C. Y. Wu, Y. H. Xin, X. F. Wang, and J. G. Lin,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Solid State Sci.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12, no. 12, pp. 2120–2124, Dec. 2010.; 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7932" y="1132721"/>
            <a:ext cx="5175935" cy="4351338"/>
          </a:xfrm>
          <a:prstGeom prst="rect">
            <a:avLst/>
          </a:prstGeom>
        </p:spPr>
      </p:pic>
      <p:pic>
        <p:nvPicPr>
          <p:cNvPr id="10" name="Picture 9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16620" y="1140659"/>
            <a:ext cx="5181600" cy="434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86126" t="40196" r="1446" b="34764"/>
          <a:stretch/>
        </p:blipFill>
        <p:spPr>
          <a:xfrm>
            <a:off x="130255" y="2349821"/>
            <a:ext cx="1076446" cy="157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5738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Elastic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596390"/>
            <a:ext cx="10420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2419–2429.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6386" y="1587500"/>
            <a:ext cx="5470414" cy="4585494"/>
          </a:xfrm>
          <a:prstGeom prst="rect">
            <a:avLst/>
          </a:prstGeom>
        </p:spPr>
      </p:pic>
      <p:pic>
        <p:nvPicPr>
          <p:cNvPr id="9" name="Picture 8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2551" t="41717" r="1613" b="36666"/>
          <a:stretch/>
        </p:blipFill>
        <p:spPr>
          <a:xfrm>
            <a:off x="1409700" y="2895600"/>
            <a:ext cx="137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Young’s Modulus predicted with </a:t>
            </a:r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phase fractions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All hcp &lt; 10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3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10-30 at. % </a:t>
            </a:r>
            <a:r>
              <a:rPr lang="en-US" dirty="0" err="1" smtClean="0"/>
              <a:t>Nb</a:t>
            </a:r>
            <a:r>
              <a:rPr lang="en-US" dirty="0" smtClean="0"/>
              <a:t> mixture</a:t>
            </a:r>
          </a:p>
          <a:p>
            <a:pPr lvl="1"/>
            <a:r>
              <a:rPr lang="en-US" dirty="0" err="1"/>
              <a:t>b</a:t>
            </a:r>
            <a:r>
              <a:rPr lang="en-US" dirty="0" err="1" smtClean="0"/>
              <a:t>cc+alpha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Predicted within 0.52 </a:t>
            </a:r>
            <a:r>
              <a:rPr lang="en-US" dirty="0" err="1" smtClean="0"/>
              <a:t>GPa</a:t>
            </a:r>
            <a:endParaRPr lang="en-US" dirty="0" smtClean="0"/>
          </a:p>
          <a:p>
            <a:pPr lvl="1"/>
            <a:r>
              <a:rPr lang="en-US" dirty="0" err="1" smtClean="0"/>
              <a:t>hcp+bcc</a:t>
            </a:r>
            <a:endParaRPr lang="en-US" dirty="0" smtClean="0"/>
          </a:p>
          <a:p>
            <a:pPr lvl="2"/>
            <a:r>
              <a:rPr lang="en-US" dirty="0" smtClean="0"/>
              <a:t>Predicted within 22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All bcc &gt; 30 at. % </a:t>
            </a:r>
            <a:r>
              <a:rPr lang="en-US" dirty="0" err="1" smtClean="0"/>
              <a:t>Nb</a:t>
            </a:r>
            <a:endParaRPr lang="en-US" dirty="0" smtClean="0"/>
          </a:p>
          <a:p>
            <a:pPr lvl="1"/>
            <a:r>
              <a:rPr lang="en-US" dirty="0" smtClean="0"/>
              <a:t>Predicted within 7 </a:t>
            </a:r>
            <a:r>
              <a:rPr lang="en-US" dirty="0" err="1" smtClean="0"/>
              <a:t>GPa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10" name="Content Placeholder 19"/>
          <p:cNvPicPr>
            <a:picLocks noChangeAspect="1"/>
          </p:cNvPicPr>
          <p:nvPr/>
        </p:nvPicPr>
        <p:blipFill rotWithShape="1">
          <a:blip r:embed="rId3"/>
          <a:srcRect l="51545" t="31694" r="2215" b="52050"/>
          <a:stretch/>
        </p:blipFill>
        <p:spPr>
          <a:xfrm>
            <a:off x="3255057" y="2101286"/>
            <a:ext cx="2395961" cy="7060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38830"/>
            <a:ext cx="109855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A. N.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Timoshevskii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S. O.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Yablonovskii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O.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Ivasishin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arXiv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err="1" smtClean="0">
                <a:latin typeface="Times New Roman" charset="0"/>
                <a:ea typeface="Times New Roman" charset="0"/>
                <a:cs typeface="Times New Roman" charset="0"/>
              </a:rPr>
              <a:t>Prepr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. arXiv1111.7182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2011.; T. Ozaki, H. Matsumoto, S. Watanabe, and S.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Trans.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45, no. 8, pp. 2776–2779, 2004.; 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Karre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M. K.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Niranjan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and S. R.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Dey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Mater. Sci. Eng. C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50, pp. 52–58, May 2015.; 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H. Matsumoto, S. Watanabe, N.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Masahashi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and S.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Hanada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Metall</a:t>
            </a:r>
            <a:r>
              <a:rPr lang="en-US" sz="1100" i="1" dirty="0">
                <a:latin typeface="Times New Roman" charset="0"/>
                <a:ea typeface="Times New Roman" charset="0"/>
                <a:cs typeface="Times New Roman" charset="0"/>
              </a:rPr>
              <a:t>. Mater. Trans. A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vol. 37, no. 11, pp. 3239–3249,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2006.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586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 Stability at 0 K of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-Ta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27</a:t>
            </a:fld>
            <a:endParaRPr lang="en-US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1032" y="1825625"/>
            <a:ext cx="5175935" cy="4351338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Content Placeholder 7"/>
          <p:cNvPicPr>
            <a:picLocks noChangeAspect="1"/>
          </p:cNvPicPr>
          <p:nvPr/>
        </p:nvPicPr>
        <p:blipFill rotWithShape="1">
          <a:blip r:embed="rId5"/>
          <a:srcRect l="66440" t="37139" r="2645" b="50602"/>
          <a:stretch/>
        </p:blipFill>
        <p:spPr>
          <a:xfrm>
            <a:off x="1701801" y="2107557"/>
            <a:ext cx="1600200" cy="533401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5"/>
          <a:srcRect l="66440" t="37139" r="2645" b="50602"/>
          <a:stretch/>
        </p:blipFill>
        <p:spPr>
          <a:xfrm>
            <a:off x="7162800" y="2107556"/>
            <a:ext cx="1600200" cy="53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Martensite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Study the elastic properties, phase fractions, transformation </a:t>
            </a:r>
            <a:endParaRPr lang="en-US" dirty="0"/>
          </a:p>
          <a:p>
            <a:r>
              <a:rPr lang="en-US" dirty="0"/>
              <a:t>4 compositions x(</a:t>
            </a:r>
            <a:r>
              <a:rPr lang="en-US" dirty="0" err="1"/>
              <a:t>Nb</a:t>
            </a:r>
            <a:r>
              <a:rPr lang="en-US" dirty="0"/>
              <a:t>)=0.1, 0.12, 0.18, 0.2 </a:t>
            </a:r>
          </a:p>
          <a:p>
            <a:pPr lvl="1"/>
            <a:r>
              <a:rPr lang="en-US" dirty="0"/>
              <a:t>Two- 2 in by 2 in samples for each </a:t>
            </a:r>
            <a:r>
              <a:rPr lang="en-US" dirty="0" smtClean="0"/>
              <a:t>composition (arc melting)</a:t>
            </a:r>
            <a:endParaRPr lang="en-US" dirty="0"/>
          </a:p>
          <a:p>
            <a:pPr lvl="1"/>
            <a:r>
              <a:rPr lang="en-US" dirty="0" smtClean="0"/>
              <a:t>Annealed</a:t>
            </a:r>
          </a:p>
          <a:p>
            <a:pPr lvl="2"/>
            <a:r>
              <a:rPr lang="en-US" dirty="0" smtClean="0"/>
              <a:t>cold </a:t>
            </a:r>
            <a:r>
              <a:rPr lang="en-US" dirty="0"/>
              <a:t>water </a:t>
            </a:r>
            <a:r>
              <a:rPr lang="en-US" dirty="0" smtClean="0"/>
              <a:t>quenched</a:t>
            </a:r>
          </a:p>
          <a:p>
            <a:pPr lvl="2"/>
            <a:r>
              <a:rPr lang="en-US" dirty="0" smtClean="0"/>
              <a:t>Slow cooled</a:t>
            </a:r>
            <a:endParaRPr lang="en-US" dirty="0"/>
          </a:p>
          <a:p>
            <a:pPr lvl="1"/>
            <a:r>
              <a:rPr lang="en-US" dirty="0" smtClean="0"/>
              <a:t>Studied </a:t>
            </a:r>
            <a:r>
              <a:rPr lang="en-US" dirty="0"/>
              <a:t>at 1110, 900 500, 300 K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37" y="1825625"/>
            <a:ext cx="4686525" cy="435133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1154" y="6517182"/>
            <a:ext cx="7815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H.Y. Kim, Y.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Ikehara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J.I. Kim, H.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Hosoda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Miyazaki,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54 (2006) 2419–2429.</a:t>
            </a:r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4"/>
          <a:srcRect l="33807" t="52025" r="36749" b="38052"/>
          <a:stretch/>
        </p:blipFill>
        <p:spPr>
          <a:xfrm>
            <a:off x="7493001" y="2030907"/>
            <a:ext cx="1524000" cy="431801"/>
          </a:xfrm>
          <a:prstGeom prst="rect">
            <a:avLst/>
          </a:prstGeom>
        </p:spPr>
      </p:pic>
      <p:pic>
        <p:nvPicPr>
          <p:cNvPr id="12" name="Picture 11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1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0839" t="48657" r="1267" b="42330"/>
          <a:stretch/>
        </p:blipFill>
        <p:spPr>
          <a:xfrm>
            <a:off x="7058525" y="3646489"/>
            <a:ext cx="1552075" cy="565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0701" t="48274" r="297" b="42713"/>
          <a:stretch/>
        </p:blipFill>
        <p:spPr>
          <a:xfrm>
            <a:off x="1221872" y="3646489"/>
            <a:ext cx="1648328" cy="5654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1117" t="48657" r="1545" b="42905"/>
          <a:stretch/>
        </p:blipFill>
        <p:spPr>
          <a:xfrm>
            <a:off x="7156114" y="337720"/>
            <a:ext cx="1503948" cy="529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43" y="111889"/>
            <a:ext cx="5537200" cy="316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862" y="111889"/>
            <a:ext cx="5181600" cy="316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862" y="3381375"/>
            <a:ext cx="5181600" cy="3340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043" y="3381375"/>
            <a:ext cx="5537200" cy="3340100"/>
          </a:xfrm>
          <a:prstGeom prst="rect">
            <a:avLst/>
          </a:prstGeom>
        </p:spPr>
      </p:pic>
      <p:pic>
        <p:nvPicPr>
          <p:cNvPr id="14" name="Picture 13" descr="PhasesLogo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47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76" y="4059547"/>
            <a:ext cx="141922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8" y="2812013"/>
            <a:ext cx="838200" cy="1063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Stabilities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057" y="2954597"/>
            <a:ext cx="2372507" cy="20931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602" y="954450"/>
            <a:ext cx="1581150" cy="1571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5084" y="1367522"/>
            <a:ext cx="2934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Hcp 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,P6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/mmc) Standard element reference state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Stable at room temperature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9583" y="535537"/>
            <a:ext cx="2675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(P6/mmm)- hexagonal metastable phase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583" y="3330517"/>
            <a:ext cx="1485900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483" y="246003"/>
            <a:ext cx="2661021" cy="17160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958" y="1295768"/>
            <a:ext cx="1314126" cy="2257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8704" y="2143019"/>
            <a:ext cx="2518105" cy="2143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34435" y="4843305"/>
            <a:ext cx="2712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α“(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Cmcm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)-orthorhombic martensitic transformation-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displacive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82462"/>
              </p:ext>
            </p:extLst>
          </p:nvPr>
        </p:nvGraphicFramePr>
        <p:xfrm>
          <a:off x="4507537" y="3103826"/>
          <a:ext cx="39766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4251"/>
                <a:gridCol w="794396"/>
                <a:gridCol w="16680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Alloy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Phase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Young’s Modulus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Ti-6Al-4V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110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Ti-35Nb-5Ta-7Zr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55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Ti-13Nb-13Zr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“+</a:t>
                      </a:r>
                      <a:r>
                        <a:rPr lang="el-GR" sz="1600" dirty="0" smtClean="0"/>
                        <a:t>β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79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Ti-25Nb-Ta-Zr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600" dirty="0" smtClean="0"/>
                        <a:t>α</a:t>
                      </a:r>
                      <a:r>
                        <a:rPr lang="en-US" sz="1600" dirty="0" smtClean="0"/>
                        <a:t>+</a:t>
                      </a:r>
                      <a:r>
                        <a:rPr lang="el-GR" sz="1600" dirty="0" smtClean="0"/>
                        <a:t>ω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88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l-G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β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m)- stable at high temperatures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3" y="5372451"/>
                <a:ext cx="4255057" cy="646908"/>
              </a:xfrm>
              <a:prstGeom prst="rect">
                <a:avLst/>
              </a:prstGeom>
              <a:blipFill rotWithShape="0">
                <a:blip r:embed="rId11"/>
                <a:stretch>
                  <a:fillRect l="-1289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0" y="6426326"/>
            <a:ext cx="11515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A. Jain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*, S.P. Ong*,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Hautier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W. Chen, W.D. Richards,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Dacek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Cholia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D. Gunter, D. Skinner, G.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Ceder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K.A.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Persson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APL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Materials, 2013, 1(1),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011002.</a:t>
            </a:r>
          </a:p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Long, H.J. Rack, Biomaterials. 19 (1998) 1621–1639. </a:t>
            </a:r>
          </a:p>
        </p:txBody>
      </p:sp>
      <p:pic>
        <p:nvPicPr>
          <p:cNvPr id="20" name="Picture 19" descr="PhasesLogo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11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Entropy difference between slow cooled and quenched samples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mtClean="0"/>
              <a:t>Phonon DOS show differences which concludes that they formed the different phases expected</a:t>
            </a:r>
          </a:p>
          <a:p>
            <a:r>
              <a:rPr lang="en-US" smtClean="0"/>
              <a:t>Entropy difference between samples increases with increasing Nb </a:t>
            </a:r>
          </a:p>
          <a:p>
            <a:r>
              <a:rPr lang="en-US" smtClean="0"/>
              <a:t>Further investigation is required to 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7" name="Picture 16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385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charset="0"/>
                <a:ea typeface="Arial" charset="0"/>
                <a:cs typeface="Arial" charset="0"/>
              </a:rPr>
              <a:t>Ti-Nb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 Diffraction Patterns and phase fractions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7540511"/>
              </p:ext>
            </p:extLst>
          </p:nvPr>
        </p:nvGraphicFramePr>
        <p:xfrm>
          <a:off x="6172200" y="1219994"/>
          <a:ext cx="51816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omega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Quenched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Slow</a:t>
                      </a:r>
                    </a:p>
                    <a:p>
                      <a:r>
                        <a:rPr lang="en-US" dirty="0" smtClean="0"/>
                        <a:t>Cooled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31</a:t>
            </a:fld>
            <a:endParaRPr lang="en-US"/>
          </a:p>
        </p:txBody>
      </p:sp>
      <p:pic>
        <p:nvPicPr>
          <p:cNvPr id="6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4159584" y="2150186"/>
            <a:ext cx="1479884" cy="529390"/>
          </a:xfrm>
          <a:prstGeom prst="rect">
            <a:avLst/>
          </a:prstGeom>
        </p:spPr>
      </p:pic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7840734"/>
              </p:ext>
            </p:extLst>
          </p:nvPr>
        </p:nvGraphicFramePr>
        <p:xfrm>
          <a:off x="6858000" y="5131752"/>
          <a:ext cx="414528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6500"/>
                <a:gridCol w="866140"/>
                <a:gridCol w="1036320"/>
                <a:gridCol w="103632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x(</a:t>
                      </a:r>
                      <a:r>
                        <a:rPr lang="en-US" dirty="0" err="1" smtClean="0"/>
                        <a:t>Nb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Phase Fraction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Alpha”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err="1" smtClean="0"/>
                        <a:t>Friak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19652" y="6590670"/>
            <a:ext cx="10985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M. </a:t>
            </a:r>
            <a:r>
              <a:rPr lang="en-US" sz="1100" dirty="0" err="1" smtClean="0">
                <a:latin typeface="Times New Roman" charset="0"/>
                <a:ea typeface="Times New Roman" charset="0"/>
                <a:cs typeface="Times New Roman" charset="0"/>
              </a:rPr>
              <a:t>Friák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et al.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100" i="1" dirty="0" smtClean="0">
                <a:latin typeface="Times New Roman" charset="0"/>
                <a:ea typeface="Times New Roman" charset="0"/>
                <a:cs typeface="Times New Roman" charset="0"/>
              </a:rPr>
              <a:t>Materials (Basel).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, vol. 5, no. 10, pp. 1853–1872, 2012.; 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 descr="PhasesLogo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081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thermodynamic database to predict the phase stabilities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Established a elastic database to predict the elastic properties of the BCC phase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Studied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elastic properties, phase stability and transformation of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phases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269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Determine elastic properties of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samples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 dependence of the phonon DOS </a:t>
            </a:r>
          </a:p>
          <a:p>
            <a:r>
              <a:rPr lang="en-US" dirty="0" smtClean="0"/>
              <a:t>DFT results will be used to model the </a:t>
            </a:r>
            <a:r>
              <a:rPr lang="el-GR" dirty="0" smtClean="0"/>
              <a:t>α</a:t>
            </a:r>
            <a:r>
              <a:rPr lang="en-US" dirty="0" smtClean="0"/>
              <a:t>” and </a:t>
            </a:r>
            <a:r>
              <a:rPr lang="el-GR" dirty="0" smtClean="0"/>
              <a:t>ω</a:t>
            </a:r>
            <a:r>
              <a:rPr lang="en-US" dirty="0" smtClean="0"/>
              <a:t> phases </a:t>
            </a:r>
          </a:p>
          <a:p>
            <a:r>
              <a:rPr lang="en-US" dirty="0" smtClean="0"/>
              <a:t>New theoretic framework (partition function approach) to improve Helmholtz energy entropy values</a:t>
            </a:r>
          </a:p>
          <a:p>
            <a:endParaRPr lang="en-US" dirty="0" smtClean="0"/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Finish the thermodynamic modeling of the Sn binary and ternary systems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 the hcp phase and interaction parameters for the non-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containing systems to the elastic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01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Advisor-Dr. Liu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Collaborators-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Dr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 Ji-Cheng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Zhao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and Dr. Michael Manley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Committee members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Phases Research Lab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Family, boyfriend and friends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Funding Sources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DOE- Science Graduate Research Award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NSF-NRT funding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NSF-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Ti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Grant 1333999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NSF Grant No. ACI-1053575 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DOE Grant No. DE-AC02-05CH11231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Phases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9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Backup Slides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PAW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Projector augmented wave method to describe the electron-ion interactions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transforming rapidly oscillating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 around the nucleus into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which are more computationally convenient, and provides a way to calculate all-electron properties from these smooth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wavefunctions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. </a:t>
                </a:r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GGA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Generalized gradient approximation by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Perdew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Burke and </a:t>
                </a:r>
                <a:r>
                  <a:rPr lang="en-US" dirty="0" err="1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Ernzerhof</a:t>
                </a:r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-exchange correlation functional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estimate the contribution of each volume element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𝑋𝐶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based upon the magnitude and gradient of the electron density within that element</a:t>
                </a:r>
              </a:p>
              <a:p>
                <a:pPr lvl="1"/>
                <a:endParaRPr lang="en-US" dirty="0" smtClean="0"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27113"/>
            <a:ext cx="108622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G. </a:t>
            </a:r>
            <a:r>
              <a:rPr lang="en-US" sz="1100" dirty="0" err="1"/>
              <a:t>Kresse</a:t>
            </a:r>
            <a:r>
              <a:rPr lang="en-US" sz="1100" dirty="0"/>
              <a:t>, D. </a:t>
            </a:r>
            <a:r>
              <a:rPr lang="en-US" sz="1100" dirty="0" err="1"/>
              <a:t>Joubert</a:t>
            </a:r>
            <a:r>
              <a:rPr lang="en-US" sz="1100" dirty="0"/>
              <a:t>, From </a:t>
            </a:r>
            <a:r>
              <a:rPr lang="en-US" sz="1100" dirty="0" err="1"/>
              <a:t>ultrasoft</a:t>
            </a:r>
            <a:r>
              <a:rPr lang="en-US" sz="1100" dirty="0"/>
              <a:t> pseudopotentials to the projector augmented-wave method, Phys. Rev. B. 59 (1999) </a:t>
            </a:r>
            <a:r>
              <a:rPr lang="en-US" sz="1100" dirty="0" smtClean="0"/>
              <a:t>1758–1775.</a:t>
            </a:r>
          </a:p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8402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vs PBE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PW91 is the first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reasonable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GGA that can be reliably used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over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wide range of materials.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PW91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contains much of the known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physics of the exchange and correlation interactions.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PBE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based on PW91 containing the correct features of LDA but the correct (but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hopefully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important!) features of PW91 that are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ignored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2nd order gradient coefficients of ex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slowly varying limit.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Correct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non-uniform scaling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εx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the limits where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tend to infinity. 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93824"/>
            <a:ext cx="10862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J.P</a:t>
            </a:r>
            <a:r>
              <a:rPr lang="en-US" sz="1100" dirty="0"/>
              <a:t>. </a:t>
            </a:r>
            <a:r>
              <a:rPr lang="en-US" sz="1100" dirty="0" err="1"/>
              <a:t>Perdew</a:t>
            </a:r>
            <a:r>
              <a:rPr lang="en-US" sz="1100" dirty="0"/>
              <a:t>, K. Burke, M. </a:t>
            </a:r>
            <a:r>
              <a:rPr lang="en-US" sz="1100" dirty="0" err="1"/>
              <a:t>Ernzerhof</a:t>
            </a:r>
            <a:r>
              <a:rPr lang="en-US" sz="1100" dirty="0"/>
              <a:t>, </a:t>
            </a:r>
            <a:r>
              <a:rPr lang="en-US" sz="1100" dirty="0" smtClean="0"/>
              <a:t>Phys</a:t>
            </a:r>
            <a:r>
              <a:rPr lang="en-US" sz="1100" dirty="0"/>
              <a:t>. Rev. Lett. 77 (1996) 3865</a:t>
            </a:r>
          </a:p>
        </p:txBody>
      </p:sp>
    </p:spTree>
    <p:extLst>
      <p:ext uri="{BB962C8B-B14F-4D97-AF65-F5344CB8AC3E}">
        <p14:creationId xmlns:p14="http://schemas.microsoft.com/office/powerpoint/2010/main" val="1185041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methodology binary solution 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mole fraction of element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j 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excess Gibbs energy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0" y="5127347"/>
                <a:ext cx="8262390" cy="894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3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CALPHAD modeling ternary solution phases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Pre>
                          <m:sPre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</m:e>
                            </m:sPr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𝑋𝑆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</m:e>
                            </m:sPre>
                          </m:e>
                        </m:sPre>
                      </m:e>
                    </m:sPre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mole fraction of element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j, k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molar Gibb energy of the pure elements</a:t>
                </a:r>
              </a:p>
              <a:p>
                <a:pPr lvl="1"/>
                <a:r>
                  <a:rPr lang="en-US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XS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l-GR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ϕ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excess Gibbs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energy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𝑋𝑆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/>
                          <m:e>
                            <m:sPre>
                              <m:sPre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∅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sup>
                                </m:sSup>
                              </m:e>
                            </m:sPre>
                          </m:e>
                        </m:nary>
                      </m:e>
                    </m:sPre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Pre>
                                  <m:sPre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p>
                                    </m:sSubSup>
                                  </m:e>
                                </m:sPr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sPre>
                          </m:e>
                        </m:d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i,j,k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=(1-x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j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-x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)/3</a:t>
                </a:r>
              </a:p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p>
                        </m:sSubSup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Pre>
                      <m:sPrePr>
                        <m:ctrlPr>
                          <a:rPr lang="en-US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sPre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 and elastic properties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-alloys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metastable phase stability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alloys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24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modeling stoichiometric compounds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US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sPre>
                          <m:sPre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𝑆𝐸𝑅</m:t>
                                </m:r>
                              </m:sup>
                            </m:sSubSup>
                          </m:e>
                        </m:sPre>
                      </m:e>
                    </m:sPre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𝑏𝑇</m:t>
                    </m:r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𝑐𝑇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cs typeface="Arial" panose="020B0604020202020204" pitchFamily="34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cs typeface="Arial" panose="020B0604020202020204" pitchFamily="34" charset="0"/>
                      </a:rPr>
                      <m:t>𝑓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cs typeface="Arial" panose="020B0604020202020204" pitchFamily="34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581001"/>
            <a:ext cx="958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Z.K.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Diffus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30 (2009) 517–534.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1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EOS Fitting, Debye Model, Phonon 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Birch-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Murnaghan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(BM4) fitting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equation</a:t>
                </a: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T-el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based on electronic density of states and calculated with Fermi-Dirac statistics E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Ts</a:t>
                </a:r>
                <a:r>
                  <a:rPr lang="en-US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el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Vibrational contribution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Phonon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nary>
                      <m:nary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𝑠𝑖𝑛h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121983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Y.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Shang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et al. 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1040–1048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A. Wang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Debye Scaling Factor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𝑣𝑖𝑏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𝑙𝑛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Debye temperature,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temperature, and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D[</a:t>
                </a:r>
                <a:r>
                  <a:rPr lang="en-US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i="1" baseline="-25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(V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)/T]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Debye function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Debye temperature scaling factor, γ the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Grüneisen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parameter determined by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B’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pressure derivative of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the equilibrium bulk modulus,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atomic mass, and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  <a:r>
                  <a:rPr lang="en-US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equilibrium volume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𝜐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υ is the Poisson’s ratio, which can be calculated from the elastic stiffness constants in terms of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Hill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(H)  approximations  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r="-870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X.L.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Liu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98 (2015) 34–41.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65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Function Approach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Calculate Entropy that takes into account the statistical competition between </a:t>
                </a:r>
                <a:r>
                  <a:rPr lang="en-US" smtClean="0"/>
                  <a:t>the states </a:t>
                </a:r>
              </a:p>
              <a:p>
                <a:r>
                  <a:rPr lang="en-US" smtClean="0"/>
                  <a:t>Combined </a:t>
                </a:r>
                <a:r>
                  <a:rPr lang="en-US" dirty="0" smtClean="0"/>
                  <a:t>Helmholtz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𝑍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func>
                          </m:e>
                        </m:nary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,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𝑆𝐶𝐸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𝑆𝐶𝐸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45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Ti-Nb</a:t>
            </a:r>
            <a:r>
              <a:rPr lang="en-US" dirty="0" smtClean="0"/>
              <a:t>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x(</a:t>
            </a:r>
            <a:r>
              <a:rPr lang="en-US" dirty="0" err="1" smtClean="0"/>
              <a:t>Nb</a:t>
            </a:r>
            <a:r>
              <a:rPr lang="en-US" dirty="0" smtClean="0"/>
              <a:t>) 0.1, 0.12, 0.18, 0.2</a:t>
            </a:r>
          </a:p>
          <a:p>
            <a:pPr lvl="1"/>
            <a:r>
              <a:rPr lang="en-US" dirty="0" smtClean="0"/>
              <a:t>Samples were made by arc melting</a:t>
            </a:r>
          </a:p>
          <a:p>
            <a:pPr lvl="1"/>
            <a:r>
              <a:rPr lang="en-US" dirty="0" smtClean="0"/>
              <a:t>Cylindrical shapes 0.7 in diameter, 0.7 in thickness</a:t>
            </a:r>
          </a:p>
          <a:p>
            <a:pPr lvl="1"/>
            <a:r>
              <a:rPr lang="en-US" dirty="0" smtClean="0"/>
              <a:t>Lindberg tube furnace to anneal at 1273 K 24 hours</a:t>
            </a:r>
          </a:p>
          <a:p>
            <a:pPr lvl="2"/>
            <a:r>
              <a:rPr lang="en-US" dirty="0" smtClean="0"/>
              <a:t>Slow cooled and quenched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4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Neutron Scattering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ARCS- Angular-Range Chopper Spectrometer</a:t>
            </a:r>
          </a:p>
          <a:p>
            <a:pPr lvl="1"/>
            <a:r>
              <a:rPr lang="en-US" dirty="0" smtClean="0"/>
              <a:t>Two incident neutron energies E=25meV and 50 </a:t>
            </a:r>
            <a:r>
              <a:rPr lang="en-US" dirty="0" err="1" smtClean="0"/>
              <a:t>meV</a:t>
            </a:r>
            <a:r>
              <a:rPr lang="en-US" dirty="0" smtClean="0"/>
              <a:t> at the 300 ,500, 700, 900, 1100 K temperatures</a:t>
            </a:r>
          </a:p>
          <a:p>
            <a:pPr lvl="1"/>
            <a:r>
              <a:rPr lang="en-US" dirty="0" smtClean="0"/>
              <a:t>Vanadium sample holders-low coherent scattering for neutrons</a:t>
            </a:r>
          </a:p>
          <a:p>
            <a:r>
              <a:rPr lang="en-US" dirty="0" smtClean="0"/>
              <a:t>Diffraction-elastic scattering, distance between scattering planes and modeled as a Gaussian function</a:t>
            </a:r>
          </a:p>
          <a:p>
            <a:r>
              <a:rPr lang="en-US" dirty="0" smtClean="0"/>
              <a:t>phonon DOS using an iterative method to remove the elastic and multi-phonon contributions</a:t>
            </a:r>
          </a:p>
          <a:p>
            <a:pPr lvl="1"/>
            <a:r>
              <a:rPr lang="en-US" dirty="0" smtClean="0"/>
              <a:t>Multi-phonon scattering event-is when multiple phonons are involved </a:t>
            </a:r>
          </a:p>
          <a:p>
            <a:pPr lvl="1"/>
            <a:r>
              <a:rPr lang="en-US" dirty="0" smtClean="0"/>
              <a:t>Single phonon scattering event-phonon frequencies and eigenvectors</a:t>
            </a:r>
          </a:p>
          <a:p>
            <a:pPr lvl="1"/>
            <a:r>
              <a:rPr lang="en-US" dirty="0"/>
              <a:t>Coherent-depends on direction of q</a:t>
            </a:r>
          </a:p>
          <a:p>
            <a:pPr lvl="1"/>
            <a:r>
              <a:rPr lang="en-US" dirty="0"/>
              <a:t>Incoherent-scattering is uniform in all directions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5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8688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Trial phonon DOS </a:t>
                </a:r>
              </a:p>
              <a:p>
                <a:pPr lvl="1"/>
                <a:r>
                  <a:rPr lang="en-US" dirty="0" smtClean="0"/>
                  <a:t>Modify measured signal S(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by suppressing the elastic peak then constrain so that </a:t>
                </a:r>
                <a:r>
                  <a:rPr lang="en-US" dirty="0" err="1" smtClean="0"/>
                  <a:t>dS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)/d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mr-IN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/>
                  <a:t>=0 when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→0 (according to hydrodynamic limit)</a:t>
                </a:r>
              </a:p>
              <a:p>
                <a:pPr lvl="1"/>
                <a:r>
                  <a:rPr lang="en-US" b="0" dirty="0" smtClean="0"/>
                  <a:t>Time dependent self-correlation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𝑍</m:t>
                            </m:r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</m:num>
                          <m:den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Z(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phonon DOS as a function of phonon frequency 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 and n(</a:t>
                </a:r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𝜚</m:t>
                    </m:r>
                  </m:oMath>
                </a14:m>
                <a:r>
                  <a:rPr lang="en-US" dirty="0" smtClean="0"/>
                  <a:t>) is the thermal occupancy factor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d>
                      <m:dPr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ℏ</m:t>
                            </m:r>
                          </m:den>
                        </m:f>
                        <m:sSup>
                          <m:sSup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d>
                              <m:dPr>
                                <m:begChr m:val="⟨"/>
                                <m:endChr m:val="⟩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  <m:sup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𝜚</m:t>
                                </m:r>
                              </m:e>
                            </m:d>
                            <m:f>
                              <m:fPr>
                                <m:type m:val="lin"/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</m:den>
                            </m:f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mr-I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Δ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𝐸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mr-IN" b="0" i="1" smtClean="0">
                                                    <a:latin typeface="Cambria Math" charset="0"/>
                                                    <a:ea typeface="Cambria Math" charset="0"/>
                                                    <a:cs typeface="Cambria Math" charset="0"/>
                                                  </a:rPr>
                                                  <m:t>𝜚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ℏ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 Debye-Waller factor described by the mean square atomic displacement</a:t>
                </a:r>
              </a:p>
              <a:p>
                <a:pPr lvl="2"/>
                <a:r>
                  <a:rPr lang="en-US" dirty="0" smtClean="0"/>
                  <a:t>M is mass,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</m:oMath>
                </a14:m>
                <a:r>
                  <a:rPr lang="en-US" dirty="0" smtClean="0"/>
                  <a:t> plancks constant, bracketed area is Gaussian instrument energy resolution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−ℏ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𝜚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ℏ</m:t>
                                    </m:r>
                                    <m: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𝐸</m:t>
                                    </m:r>
                                  </m:den>
                                </m:f>
                              </m:e>
                            </m:ra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3200"/>
                <a:ext cx="10515600" cy="4703763"/>
              </a:xfrm>
              <a:blipFill rotWithShape="0">
                <a:blip r:embed="rId2"/>
                <a:stretch>
                  <a:fillRect l="-1043" t="-2205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95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Phonon DOS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Taylor </a:t>
                </a:r>
                <a:r>
                  <a:rPr lang="en-US" dirty="0" smtClean="0"/>
                  <a:t>expansion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when G(t)=0 the zeroth order predicts the </a:t>
                </a:r>
                <a:r>
                  <a:rPr lang="en-US" dirty="0"/>
                  <a:t>incoherent </a:t>
                </a:r>
                <a:r>
                  <a:rPr lang="en-US" dirty="0" smtClean="0"/>
                  <a:t>elastic </a:t>
                </a:r>
                <a:r>
                  <a:rPr lang="en-US" dirty="0"/>
                  <a:t>scattering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and the first order term predicts the incoherent one-phonon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scattering</a:t>
                </a:r>
              </a:p>
              <a:p>
                <a:r>
                  <a:rPr lang="en-US" dirty="0" smtClean="0"/>
                  <a:t>The multi-phonon incoherent can be calculated by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𝑖𝑛𝑐</m:t>
                        </m:r>
                      </m:sup>
                    </m:sSubSup>
                  </m:oMath>
                </a14:m>
                <a:r>
                  <a:rPr lang="en-US" dirty="0" smtClean="0"/>
                  <a:t> good approximation for the multi-phonon coherent scattering contribution and then the one-phonon DOS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𝜚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procedure was repeated three times to converge within </a:t>
                </a:r>
                <a:r>
                  <a:rPr lang="en-US" dirty="0" smtClean="0"/>
                  <a:t>statistical errors</a:t>
                </a:r>
              </a:p>
              <a:p>
                <a:pPr lvl="1"/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𝑣𝑖𝑏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=3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nary>
                      <m:naryPr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d>
                          <m:d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mr-I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𝜌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𝑑𝑍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smtClean="0"/>
                  <a:t>n=Bose-Einstein occupation factor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381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0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  <a:gridCol w="13144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Alloy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Ti15Mo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Ti7Mo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3x3x3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75Ti25Mo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4x4x4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50Ti50Mo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Ti53Ta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25Ti75Ti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Ti7Ta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25Ti75Zr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Nb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75Ti25Ta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5x5x5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Zr15Ti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Mo53Ti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Ti15Sn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80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50Ti50Ta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4x4x4</a:t>
                      </a:r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Zr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50</a:t>
                      </a:r>
                    </a:p>
                  </a:txBody>
                  <a:tcPr marL="91441" marR="91441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38350" y="5495409"/>
            <a:ext cx="897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Gamma centered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Monkhorst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-Pack grids; NSW=50, ENCUT 310, High Precision, SQS are 16-atom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31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-X-Y Relaxation Calculations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ternary SQS calculations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TiXY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- 12-Ti, 12-X, 12-Y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Ti2XY- 16-Ti, 8-X, 8-Y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Ti6XY- 48-Ti, 8-X, 8-Y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4x4x4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X0.5Y0.5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 atom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KPOINTS were gamma centered M-P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Encut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310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 Precision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Sigma 0.2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NSW 50</a:t>
            </a: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Study equilibrium phase stability and elastic properties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-alloys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Establish a thermodynamic and elastic database for the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-Sn-Ta-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metastable phase stability of </a:t>
            </a:r>
            <a:r>
              <a:rPr lang="en-US" dirty="0" err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alloys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the elastic properties, phase stability and transformation of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and </a:t>
            </a:r>
            <a:r>
              <a:rPr lang="el-GR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phases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46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1488200"/>
            <a:ext cx="3556000" cy="361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44" y="1488200"/>
            <a:ext cx="3556000" cy="3619500"/>
          </a:xfrm>
          <a:prstGeom prst="rect">
            <a:avLst/>
          </a:prstGeom>
        </p:spPr>
      </p:pic>
      <p:pic>
        <p:nvPicPr>
          <p:cNvPr id="904" name="Picture 9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949700" cy="3619500"/>
          </a:xfrm>
          <a:prstGeom prst="rect">
            <a:avLst/>
          </a:prstGeom>
        </p:spPr>
      </p:pic>
      <p:sp>
        <p:nvSpPr>
          <p:cNvPr id="905" name="Rectangle 904"/>
          <p:cNvSpPr/>
          <p:nvPr/>
        </p:nvSpPr>
        <p:spPr>
          <a:xfrm>
            <a:off x="0" y="6538912"/>
            <a:ext cx="95011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W.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Xiong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, Y. Du, Y. Liu, B.Y. Huang, H.H. Xu, H.L. Chen, Z.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Pan,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1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 28 (2004) 133–140 </a:t>
            </a:r>
            <a:r>
              <a:rPr lang="en-US" sz="11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7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7127"/>
            <a:ext cx="10515600" cy="1117199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Modeling-Binary Systems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488200"/>
            <a:ext cx="34798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194" y="1488200"/>
            <a:ext cx="3467100" cy="361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963" y="1488200"/>
            <a:ext cx="3505200" cy="3619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56350"/>
            <a:ext cx="10853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R.J. Perez, B.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Sundman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Calphad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-Computer Coupling Phase Diagrams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Thermochem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27 (2003)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253–262.;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J.P.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Abriata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J.C.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Bolcich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Bull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 Phase Diagrams. 3 (1982)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34–44.;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A.F.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Guillermet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J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Alloys Compd. 226 (1995)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174–184.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0435" y="1825625"/>
            <a:ext cx="4497130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52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83521" t="43691" b="47147"/>
          <a:stretch/>
        </p:blipFill>
        <p:spPr>
          <a:xfrm>
            <a:off x="8428113" y="2083949"/>
            <a:ext cx="2516112" cy="101025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396335"/>
            <a:ext cx="109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European 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Murray,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Bull. Alloy Phase Diagrams. 2 (1981)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185–192.;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Uesugi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S. Miyamae, K.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Higashi,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Mater. Trans. 54 (2013)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484–492.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283" y="1730673"/>
            <a:ext cx="4774829" cy="44828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53</a:t>
            </a:fld>
            <a:endParaRPr lang="en-US"/>
          </a:p>
        </p:txBody>
      </p:sp>
      <p:pic>
        <p:nvPicPr>
          <p:cNvPr id="875" name="Content Placeholder 87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876" name="Picture 875"/>
          <p:cNvPicPr>
            <a:picLocks noChangeAspect="1"/>
          </p:cNvPicPr>
          <p:nvPr/>
        </p:nvPicPr>
        <p:blipFill rotWithShape="1">
          <a:blip r:embed="rId4"/>
          <a:srcRect l="84270" t="46111" r="999" b="47321"/>
          <a:stretch/>
        </p:blipFill>
        <p:spPr>
          <a:xfrm>
            <a:off x="8763000" y="2151095"/>
            <a:ext cx="2237936" cy="720693"/>
          </a:xfrm>
          <a:prstGeom prst="rect">
            <a:avLst/>
          </a:prstGeom>
        </p:spPr>
      </p:pic>
      <p:sp>
        <p:nvSpPr>
          <p:cNvPr id="877" name="Rectangle 876"/>
          <p:cNvSpPr/>
          <p:nvPr/>
        </p:nvSpPr>
        <p:spPr>
          <a:xfrm>
            <a:off x="0" y="6535017"/>
            <a:ext cx="104536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J.L. Murray,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ASM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Int. (1987)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354.;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Ansara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A.T.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Dinsdale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M.H. Rand,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European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Communities, Brussels and Luxembourg,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1998.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Thermodynamic Modeling-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7263" y="1825625"/>
            <a:ext cx="4160837" cy="43527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54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38912"/>
            <a:ext cx="10944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K.C.H. Kumar, P. </a:t>
            </a:r>
            <a:r>
              <a:rPr lang="en-US" sz="1200" dirty="0" err="1"/>
              <a:t>Wollants</a:t>
            </a:r>
            <a:r>
              <a:rPr lang="en-US" sz="1200" dirty="0"/>
              <a:t>, L. </a:t>
            </a:r>
            <a:r>
              <a:rPr lang="en-US" sz="1200" dirty="0" err="1"/>
              <a:t>Delaey</a:t>
            </a:r>
            <a:r>
              <a:rPr lang="en-US" sz="1200" dirty="0"/>
              <a:t>, </a:t>
            </a:r>
            <a:r>
              <a:rPr lang="en-US" sz="1200" dirty="0" smtClean="0"/>
              <a:t>J</a:t>
            </a:r>
            <a:r>
              <a:rPr lang="en-US" sz="1200" dirty="0"/>
              <a:t>. Alloys Compd. 206 (1994) 121–127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66" name="Content Placeholder 46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29594"/>
            <a:ext cx="5181600" cy="4343400"/>
          </a:xfrm>
          <a:prstGeom prst="rect">
            <a:avLst/>
          </a:prstGeom>
        </p:spPr>
      </p:pic>
      <p:pic>
        <p:nvPicPr>
          <p:cNvPr id="470" name="Picture 469"/>
          <p:cNvPicPr>
            <a:picLocks noChangeAspect="1"/>
          </p:cNvPicPr>
          <p:nvPr/>
        </p:nvPicPr>
        <p:blipFill rotWithShape="1">
          <a:blip r:embed="rId4"/>
          <a:srcRect l="84894" t="48189" r="1249" b="45255"/>
          <a:stretch/>
        </p:blipFill>
        <p:spPr>
          <a:xfrm>
            <a:off x="7340049" y="2116159"/>
            <a:ext cx="2218290" cy="7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L. Na, W.H. </a:t>
            </a:r>
            <a:r>
              <a:rPr lang="en-US" sz="1100" dirty="0" err="1"/>
              <a:t>Warnes</a:t>
            </a:r>
            <a:r>
              <a:rPr lang="en-US" sz="1100" dirty="0"/>
              <a:t>, </a:t>
            </a:r>
            <a:r>
              <a:rPr lang="en-US" sz="1100" dirty="0" err="1" smtClean="0"/>
              <a:t>Ieee</a:t>
            </a:r>
            <a:r>
              <a:rPr lang="en-US" sz="1100" dirty="0" smtClean="0"/>
              <a:t> </a:t>
            </a:r>
            <a:r>
              <a:rPr lang="en-US" sz="1100" dirty="0"/>
              <a:t>Trans. Appl. </a:t>
            </a:r>
            <a:r>
              <a:rPr lang="en-US" sz="1100" dirty="0" err="1"/>
              <a:t>Supercond</a:t>
            </a:r>
            <a:r>
              <a:rPr lang="en-US" sz="1100" dirty="0"/>
              <a:t>. 11 (2001) 3800–3803.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121038" y="582464"/>
            <a:ext cx="2827712" cy="790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596056"/>
            <a:ext cx="4445000" cy="444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5" y="1372816"/>
            <a:ext cx="4737100" cy="4203700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9982200" y="4867465"/>
            <a:ext cx="92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2931090" y="4134969"/>
            <a:ext cx="2043274" cy="732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98171"/>
            <a:ext cx="8610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1382–1384.;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J.J.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English,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DTIC Document,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1961.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40975"/>
              </p:ext>
            </p:extLst>
          </p:nvPr>
        </p:nvGraphicFramePr>
        <p:xfrm>
          <a:off x="386288" y="5180296"/>
          <a:ext cx="4114800" cy="1011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1591056"/>
                <a:gridCol w="1152144"/>
              </a:tblGrid>
              <a:tr h="37095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Parameters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28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BCC_A2 (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Ti,Mo,Ta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-15731.2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lnL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21E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0" y="6568425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P.N. </a:t>
            </a:r>
            <a:r>
              <a:rPr lang="en-US" sz="1100" dirty="0" err="1"/>
              <a:t>Nikitin</a:t>
            </a:r>
            <a:r>
              <a:rPr lang="en-US" sz="1100" dirty="0"/>
              <a:t>, V.S. </a:t>
            </a:r>
            <a:r>
              <a:rPr lang="en-US" sz="1100" dirty="0" err="1" smtClean="0"/>
              <a:t>Mikheyev</a:t>
            </a:r>
            <a:r>
              <a:rPr lang="en-US" sz="1100" dirty="0" smtClean="0"/>
              <a:t>, </a:t>
            </a:r>
            <a:r>
              <a:rPr lang="en-US" sz="1100" dirty="0"/>
              <a:t>Russ. Metall. (1971) 144–147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373070"/>
              </p:ext>
            </p:extLst>
          </p:nvPr>
        </p:nvGraphicFramePr>
        <p:xfrm>
          <a:off x="2039513" y="5577140"/>
          <a:ext cx="920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" name="Equation" r:id="rId3" imgW="368300" imgH="228600" progId="Equation.3">
                  <p:embed/>
                </p:oleObj>
              </mc:Choice>
              <mc:Fallback>
                <p:oleObj name="Equation" r:id="rId3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513" y="5577140"/>
                        <a:ext cx="9207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0" name="Group 239"/>
          <p:cNvGrpSpPr/>
          <p:nvPr/>
        </p:nvGrpSpPr>
        <p:grpSpPr>
          <a:xfrm>
            <a:off x="5700703" y="3615719"/>
            <a:ext cx="6299433" cy="2961165"/>
            <a:chOff x="682614" y="6372340"/>
            <a:chExt cx="6299433" cy="2961165"/>
          </a:xfrm>
        </p:grpSpPr>
        <p:sp>
          <p:nvSpPr>
            <p:cNvPr id="241" name="Rectangle 240"/>
            <p:cNvSpPr/>
            <p:nvPr/>
          </p:nvSpPr>
          <p:spPr>
            <a:xfrm>
              <a:off x="687572" y="6372341"/>
              <a:ext cx="6294475" cy="2952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2" name="Picture 2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9650" y="6412019"/>
              <a:ext cx="3142397" cy="2908181"/>
            </a:xfrm>
            <a:prstGeom prst="rect">
              <a:avLst/>
            </a:prstGeom>
          </p:spPr>
        </p:pic>
        <p:pic>
          <p:nvPicPr>
            <p:cNvPr id="243" name="Picture 2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2614" y="6372340"/>
              <a:ext cx="3311303" cy="2961165"/>
            </a:xfrm>
            <a:prstGeom prst="rect">
              <a:avLst/>
            </a:prstGeom>
          </p:spPr>
        </p:pic>
        <p:sp>
          <p:nvSpPr>
            <p:cNvPr id="244" name="TextBox 243"/>
            <p:cNvSpPr txBox="1"/>
            <p:nvPr/>
          </p:nvSpPr>
          <p:spPr>
            <a:xfrm>
              <a:off x="6039376" y="8464972"/>
              <a:ext cx="533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3086802" y="8442536"/>
              <a:ext cx="391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2230558" y="8484964"/>
              <a:ext cx="923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 K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879724" y="6421413"/>
              <a:ext cx="309068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o-phase boundary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-single-phase</a:t>
              </a:r>
            </a:p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◑-two-phase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4106" y="108505"/>
            <a:ext cx="4254500" cy="360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35" y="1059466"/>
            <a:ext cx="4775200" cy="3467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/>
          <a:srcRect l="84445" t="44247" b="47508"/>
          <a:stretch/>
        </p:blipFill>
        <p:spPr>
          <a:xfrm>
            <a:off x="2960263" y="3176532"/>
            <a:ext cx="2003100" cy="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58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17" y="1531945"/>
            <a:ext cx="4874052" cy="46724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37733" y="691210"/>
            <a:ext cx="2198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9" y="1168224"/>
            <a:ext cx="5359400" cy="3797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85768" t="48185" r="998" b="45246"/>
          <a:stretch/>
        </p:blipFill>
        <p:spPr>
          <a:xfrm>
            <a:off x="3574587" y="3286126"/>
            <a:ext cx="1662506" cy="59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4" y="6383454"/>
            <a:ext cx="10901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S.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Kar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D.M. </a:t>
            </a:r>
            <a:r>
              <a:rPr lang="en-US" sz="1200" dirty="0" err="1" smtClean="0">
                <a:latin typeface="Times New Roman" charset="0"/>
                <a:ea typeface="Times New Roman" charset="0"/>
                <a:cs typeface="Times New Roman" charset="0"/>
              </a:rPr>
              <a:t>Lipkin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in: TMS 2008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Annu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Meet. Suppl. Proceedings, Vol 2 Mater.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Charact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Comput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Model., Minerals, Metals &amp; Materials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Soc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Warrendale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2008: pp.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237–243.; 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D.A.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Prokoshkin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M.I.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Zakharova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 smtClean="0"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Akad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Nauk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SSSR,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Dokl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., 1967: pp. 1382–1384 </a:t>
            </a:r>
          </a:p>
        </p:txBody>
      </p:sp>
    </p:spTree>
    <p:extLst>
      <p:ext uri="{BB962C8B-B14F-4D97-AF65-F5344CB8AC3E}">
        <p14:creationId xmlns:p14="http://schemas.microsoft.com/office/powerpoint/2010/main" val="18449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5106" y="108505"/>
            <a:ext cx="10515600" cy="101359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Thermodynamic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Modeling-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1290" y="6345042"/>
            <a:ext cx="2743200" cy="365125"/>
          </a:xfrm>
        </p:spPr>
        <p:txBody>
          <a:bodyPr/>
          <a:lstStyle/>
          <a:p>
            <a:fld id="{6332AFCF-B11C-4E6F-AAAB-ADEFC1891A18}" type="slidenum">
              <a:rPr lang="en-US" smtClean="0"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516129"/>
            <a:ext cx="10901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L. Lin, L. </a:t>
            </a:r>
            <a:r>
              <a:rPr lang="en-US" sz="1200" dirty="0" err="1"/>
              <a:t>Delaey</a:t>
            </a:r>
            <a:r>
              <a:rPr lang="en-US" sz="1200" dirty="0"/>
              <a:t>, O. </a:t>
            </a:r>
            <a:r>
              <a:rPr lang="en-US" sz="1200" dirty="0" err="1"/>
              <a:t>VanDerBiest</a:t>
            </a:r>
            <a:r>
              <a:rPr lang="en-US" sz="1200" dirty="0"/>
              <a:t>, P. </a:t>
            </a:r>
            <a:r>
              <a:rPr lang="en-US" sz="1200" dirty="0" err="1"/>
              <a:t>Wollants</a:t>
            </a:r>
            <a:r>
              <a:rPr lang="en-US" sz="1200" dirty="0"/>
              <a:t>, </a:t>
            </a:r>
            <a:r>
              <a:rPr lang="en-US" sz="1200" dirty="0" smtClean="0"/>
              <a:t>Scr</a:t>
            </a:r>
            <a:r>
              <a:rPr lang="en-US" sz="1200" dirty="0"/>
              <a:t>. Mater. 34 (1996) </a:t>
            </a:r>
            <a:r>
              <a:rPr lang="en-US" sz="1200" dirty="0" smtClean="0"/>
              <a:t>1411–1416.; </a:t>
            </a:r>
            <a:r>
              <a:rPr lang="en-US" sz="1200" dirty="0"/>
              <a:t>M. Hoch, D.B. </a:t>
            </a:r>
            <a:r>
              <a:rPr lang="en-US" sz="1200" dirty="0" err="1" smtClean="0"/>
              <a:t>Butrymow</a:t>
            </a:r>
            <a:r>
              <a:rPr lang="en-US" sz="1200" dirty="0" smtClean="0"/>
              <a:t>, </a:t>
            </a:r>
            <a:r>
              <a:rPr lang="en-US" sz="1200" dirty="0"/>
              <a:t>Trans. Metall. Soc. AIME. 230 (1964) 186–192</a:t>
            </a:r>
            <a:r>
              <a:rPr lang="en-US" sz="1200" dirty="0" smtClean="0"/>
              <a:t> </a:t>
            </a:r>
            <a:endParaRPr lang="en-US" sz="1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159" y="387776"/>
            <a:ext cx="3403600" cy="3441700"/>
          </a:xfrm>
          <a:prstGeom prst="rect">
            <a:avLst/>
          </a:prstGeom>
        </p:spPr>
      </p:pic>
      <p:pic>
        <p:nvPicPr>
          <p:cNvPr id="605" name="Picture 6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389" y="3325450"/>
            <a:ext cx="3263900" cy="3289300"/>
          </a:xfrm>
          <a:prstGeom prst="rect">
            <a:avLst/>
          </a:prstGeom>
        </p:spPr>
      </p:pic>
      <p:sp>
        <p:nvSpPr>
          <p:cNvPr id="606" name="TextBox 605"/>
          <p:cNvSpPr txBox="1"/>
          <p:nvPr/>
        </p:nvSpPr>
        <p:spPr>
          <a:xfrm>
            <a:off x="9515475" y="1304133"/>
            <a:ext cx="203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o-phase boundary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-single-phase</a:t>
            </a:r>
          </a:p>
          <a:p>
            <a:r>
              <a:rPr 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◑-two-phase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9412914" y="5663497"/>
            <a:ext cx="11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8" name="TextBox 607"/>
          <p:cNvSpPr txBox="1"/>
          <p:nvPr/>
        </p:nvSpPr>
        <p:spPr>
          <a:xfrm>
            <a:off x="6755653" y="2780841"/>
            <a:ext cx="89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1273 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0" name="Picture 6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5" y="1494854"/>
            <a:ext cx="4648200" cy="4064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85768" t="48185" r="998" b="45246"/>
          <a:stretch/>
        </p:blipFill>
        <p:spPr>
          <a:xfrm>
            <a:off x="2975665" y="1728481"/>
            <a:ext cx="1662506" cy="5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06" y="6609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First-principles based on DFT 0 K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Ground state energies of condensed matter systems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Deform lattice using 6 linearly independent sets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of strain</a:t>
                </a:r>
              </a:p>
              <a:p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1800" i="1" smtClean="0">
                              <a:latin typeface="Cambria Math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800" i="1" smtClean="0">
                                  <a:latin typeface="Cambria Math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66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b="0" i="1" smtClean="0">
                          <a:latin typeface="Cambria Math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1800" b="0" i="1" smtClean="0">
                                  <a:latin typeface="Cambria Math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uk-UA" sz="1800" b="0" i="1" smtClean="0">
                                      <a:latin typeface="Cambria Math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1,1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1,</m:t>
                                        </m:r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mr-IN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5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5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 charset="0"/>
                                            <a:cs typeface="Arial" panose="020B060402020202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mr-IN" sz="1800" b="0" i="1" smtClean="0">
                              <a:latin typeface="Cambria Math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800" b="0" i="1" smtClean="0">
                                  <a:latin typeface="Cambria Math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1,</m:t>
                                    </m:r>
                                    <m:r>
                                      <a:rPr lang="en-US" sz="1800" b="0" i="1" smtClean="0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mr-IN" sz="1800" b="0" i="1" smtClean="0">
                                    <a:latin typeface="Cambria Math" charset="0"/>
                                    <a:cs typeface="Arial" panose="020B0604020202020204" pitchFamily="34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4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5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5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6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6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charset="0"/>
                                        <a:cs typeface="Arial" panose="020B060402020202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514" y="1273445"/>
                <a:ext cx="7493000" cy="5307556"/>
              </a:xfrm>
              <a:blipFill rotWithShape="0">
                <a:blip r:embed="rId3"/>
                <a:stretch>
                  <a:fillRect l="-1058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1514" y="1084135"/>
            <a:ext cx="3960486" cy="29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247187" y="1391653"/>
            <a:ext cx="1828800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</a:t>
            </a:r>
            <a:r>
              <a:rPr lang="en-US" baseline="-25000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0K</a:t>
            </a:r>
            <a:r>
              <a:rPr lang="en-US" dirty="0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EOS fitting: static ground state energy of the crystal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Phases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449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System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Sn, Ta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BCC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Diamond (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  <a:p>
                <a:pPr lvl="1"/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Bct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(I4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amd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Intermetallic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1.8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Fddd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Ta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Sn (Pm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n)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Experimental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𝑇𝑎𝑆𝑛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i="1" smtClean="0">
                            <a:latin typeface="Cambria Math" charset="0"/>
                          </a:rPr>
                        </m:ctrlPr>
                      </m:groupChrPr>
                      <m:e/>
                    </m:groupChr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𝐿𝑖𝑞𝑢𝑖𝑑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at 595°C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2118" t="-2381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15474"/>
            <a:ext cx="5181600" cy="3771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617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H. Okamoto, Sn-Ta (Tin-Tantalum), J. Phase Equilibria. 24 (2003) 484.</a:t>
            </a:r>
          </a:p>
        </p:txBody>
      </p:sp>
    </p:spTree>
    <p:extLst>
      <p:ext uri="{BB962C8B-B14F-4D97-AF65-F5344CB8AC3E}">
        <p14:creationId xmlns:p14="http://schemas.microsoft.com/office/powerpoint/2010/main" val="3422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Sn-Ta Calculation Details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1846263"/>
          <a:ext cx="10059549" cy="374087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11700"/>
                <a:gridCol w="2011700"/>
                <a:gridCol w="2011700"/>
                <a:gridCol w="2011700"/>
                <a:gridCol w="2012749"/>
              </a:tblGrid>
              <a:tr h="3271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Element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Calculation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Unit Cell Size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Encut (eV)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KPOINTS subdivision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Beta-Sn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Diamond-Sn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Bcc-Ta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0.617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5x5x5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Bcc-Sn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EOS/Debye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6x6x6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</a:t>
                      </a:r>
                      <a:r>
                        <a:rPr lang="en-US" sz="1600" baseline="-25000">
                          <a:effectLst/>
                        </a:rPr>
                        <a:t>3</a:t>
                      </a:r>
                      <a:r>
                        <a:rPr lang="en-US" sz="1600">
                          <a:effectLst/>
                        </a:rPr>
                        <a:t>Sn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0.389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Elastic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Phonon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TaSn</a:t>
                      </a:r>
                      <a:r>
                        <a:rPr lang="en-US" sz="1600" baseline="-250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EOS/Debye 0.789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10x10x5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Elastic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4x4x4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Phonon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  <a:tr h="1635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SQS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EOS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 atoms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690" marR="70690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255" y="5767201"/>
                <a:ext cx="6738257" cy="6134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   N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b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2" y="5794007"/>
                <a:ext cx="5127171" cy="432554"/>
              </a:xfrm>
              <a:prstGeom prst="rect">
                <a:avLst/>
              </a:prstGeom>
              <a:blipFill rotWithShape="0">
                <a:blip r:embed="rId3"/>
                <a:stretch>
                  <a:fillRect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4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284162"/>
            <a:ext cx="10515600" cy="446405"/>
          </a:xfrm>
        </p:spPr>
        <p:txBody>
          <a:bodyPr>
            <a:normAutofit fontScale="90000"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Scaling Factor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387351"/>
              </p:ext>
            </p:extLst>
          </p:nvPr>
        </p:nvGraphicFramePr>
        <p:xfrm>
          <a:off x="1485900" y="730567"/>
          <a:ext cx="8643939" cy="59909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01920"/>
                <a:gridCol w="1214990"/>
                <a:gridCol w="1461418"/>
                <a:gridCol w="1492108"/>
                <a:gridCol w="1419895"/>
                <a:gridCol w="1153608"/>
              </a:tblGrid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TaSn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Ta</a:t>
                      </a:r>
                      <a:r>
                        <a:rPr lang="en-US" sz="1400" baseline="-250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Sn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[43,44,46,47]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Present work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32 atoms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FP [44–47]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11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297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13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22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23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33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44</a:t>
                      </a:r>
                      <a:r>
                        <a:rPr lang="en-US" sz="1400">
                          <a:effectLst/>
                        </a:rPr>
                        <a:t>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55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r>
                        <a:rPr lang="en-US" sz="1400" baseline="-25000">
                          <a:effectLst/>
                        </a:rPr>
                        <a:t>66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Young’s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135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210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202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435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Shear Modulus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51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80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76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27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Poisson Ratio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0.288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0.29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0.43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Scaling factor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0.789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0.71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cij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107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190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179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  <a:tr h="2175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B</a:t>
                      </a:r>
                      <a:r>
                        <a:rPr lang="en-US" sz="1400" baseline="-25000">
                          <a:effectLst/>
                        </a:rPr>
                        <a:t>EOS</a:t>
                      </a:r>
                      <a:r>
                        <a:rPr lang="en-US" sz="1400">
                          <a:effectLst/>
                        </a:rPr>
                        <a:t> (GPa)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104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182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075" algn="l"/>
                        </a:tabLs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+mn-lt"/>
                        <a:ea typeface="Times New Roman" charset="0"/>
                      </a:endParaRPr>
                    </a:p>
                  </a:txBody>
                  <a:tcPr marL="59336" marR="5933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5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Sn and 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</a:t>
            </a:r>
            <a:r>
              <a:rPr lang="en-US" sz="1400" b="0" dirty="0" err="1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-Sn is on the left. The squares (□) are the LO and TO  modes found from neutron scattering at 110 K. The triangles (∆) are the LO and TO modes found from Raman at ambient pressures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6115" y="2505075"/>
            <a:ext cx="4965133" cy="368458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bcc-Ta, was compared with neutron diffraction experiments (○)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].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The values for phonon DOS have no meanings, the same for other figures.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67472"/>
            <a:ext cx="5183188" cy="35597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581001"/>
            <a:ext cx="7153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Olijnyk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Phys. Rev. B. (1992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).; 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Taioli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Rev. B. 75 (2007) 214103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6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Dispersion Curves TaSn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and Ta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for TaSn</a:t>
            </a:r>
            <a:r>
              <a:rPr lang="en-US" sz="1800" b="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at 0 K</a:t>
            </a:r>
            <a:r>
              <a:rPr lang="en-US" sz="1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2742" y="2505075"/>
            <a:ext cx="4891878" cy="368458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Calculated phonon dispersion curve of Ta3Sn is calculated on the left at 0 K.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8256" y="2505075"/>
            <a:ext cx="4931076" cy="3684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016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10058400" cy="1449388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bcc-Ta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25142" y="2734080"/>
            <a:ext cx="4535487" cy="3470275"/>
          </a:xfrm>
          <a:prstGeom prst="rect">
            <a:avLst/>
          </a:prstGeom>
        </p:spPr>
      </p:pic>
      <p:graphicFrame>
        <p:nvGraphicFramePr>
          <p:cNvPr id="17" name="Content Placeholder 1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702629" y="34082"/>
          <a:ext cx="6858000" cy="2262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4486"/>
                <a:gridCol w="1426028"/>
                <a:gridCol w="1175657"/>
                <a:gridCol w="2111829"/>
              </a:tblGrid>
              <a:tr h="3934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1172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3.316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3.328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3.330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18.241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193.7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 EOS (0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357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17.969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3605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3.32 </a:t>
                      </a:r>
                    </a:p>
                  </a:txBody>
                  <a:tcPr marL="72937" marR="72937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18.313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[2]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0" y="659067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[1] R.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Predmore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Scr. Metall. 4 (1970) 213–217. [2] S.L. 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Mater. Sci. 48 (2010) 813–826.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2453"/>
            <a:ext cx="5706351" cy="36335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7813"/>
            <a:ext cx="10058400" cy="1449387"/>
          </a:xfrm>
        </p:spPr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-Sn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887685" y="141288"/>
          <a:ext cx="7028680" cy="263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4235"/>
                <a:gridCol w="1359677"/>
                <a:gridCol w="1308369"/>
                <a:gridCol w="885074"/>
                <a:gridCol w="2231325"/>
              </a:tblGrid>
              <a:tr h="30736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4703" marR="54703" marT="0" marB="0"/>
                </a:tc>
              </a:tr>
              <a:tr h="2877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815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5.939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5.994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3.214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3.244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47.7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This Work EOS (0K)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Phonon (298</a:t>
                      </a: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27.055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58.0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Expt. [1-2]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536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28.396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54.0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DFT [2-3]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6581001"/>
            <a:ext cx="11815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[1] W.P. Allen et al., Metall. Trans. A. 22 (1991) 753–764. [2] E.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Peltzer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48 (1993) 15712–15718. [3] R.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Arróyave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Phys. Rev. B. (2006).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8" y="3051494"/>
            <a:ext cx="5090601" cy="3529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21" y="3051493"/>
            <a:ext cx="5029636" cy="33530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4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33363"/>
            <a:ext cx="10058400" cy="1449387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913015" y="245662"/>
          <a:ext cx="6996139" cy="186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964"/>
                <a:gridCol w="859972"/>
                <a:gridCol w="859971"/>
                <a:gridCol w="1295400"/>
                <a:gridCol w="1143000"/>
                <a:gridCol w="2143832"/>
              </a:tblGrid>
              <a:tr h="18542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7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5.641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5.695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5.652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9.766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9.854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9.785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19.200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19.386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19.238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22.631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104.3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 EOS (0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Debye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5.63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9.80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19.18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81001"/>
            <a:ext cx="7583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Calvert, P.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Villars,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ASM, Mater. Park. OH. (1991).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" y="2468241"/>
            <a:ext cx="4572396" cy="3603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42" y="2468241"/>
            <a:ext cx="4639458" cy="3529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629" y="3451752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058400" cy="144938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4305719" y="236043"/>
          <a:ext cx="7161594" cy="156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8914"/>
                <a:gridCol w="1436914"/>
                <a:gridCol w="1328057"/>
                <a:gridCol w="2197709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Lattice parameter </a:t>
                      </a:r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(Å)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600" baseline="-25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(Å</a:t>
                      </a:r>
                      <a:r>
                        <a:rPr lang="en-US" sz="1600" baseline="30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/atom)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US" sz="16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GPa</a:t>
                      </a: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5.304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 </a:t>
                      </a:r>
                    </a:p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5.319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18.668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182.4</a:t>
                      </a:r>
                      <a:endParaRPr lang="en-U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This work EOS (0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K)</a:t>
                      </a:r>
                    </a:p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Phonon (298 K)</a:t>
                      </a:r>
                    </a:p>
                    <a:p>
                      <a:pPr algn="ctr"/>
                      <a:r>
                        <a:rPr lang="en-US" sz="16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Deybe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(298 K)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Expt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[1]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0" y="6592392"/>
            <a:ext cx="7583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T.H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Courtney et al., J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Appl. Phys. 36 (1965) 3256–3260.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94" y="2401971"/>
            <a:ext cx="4395517" cy="3586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3" y="2401972"/>
            <a:ext cx="4439073" cy="3591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29555"/>
            <a:ext cx="1698015" cy="9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1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Phase Diagram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6807"/>
            <a:ext cx="5181600" cy="3608974"/>
          </a:xfrm>
        </p:spPr>
      </p:pic>
      <p:sp>
        <p:nvSpPr>
          <p:cNvPr id="2" name="TextBox 1"/>
          <p:cNvSpPr txBox="1"/>
          <p:nvPr/>
        </p:nvSpPr>
        <p:spPr>
          <a:xfrm>
            <a:off x="0" y="6596390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43916" y="1825625"/>
            <a:ext cx="4570168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2976" y="5498004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2671" y="5511793"/>
            <a:ext cx="562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8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1" y="91030"/>
            <a:ext cx="10515600" cy="1325563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Finite temperature properties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40617" y="3306299"/>
                <a:ext cx="200016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𝑣𝑖𝑏</m:t>
                          </m:r>
                        </m:sub>
                      </m:sSub>
                      <m:d>
                        <m:dPr>
                          <m:ctrlPr>
                            <a:rPr lang="mr-IN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5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17" y="3306299"/>
                <a:ext cx="200016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424640" y="2998521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5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crystal vibrations, obtained from the Debye-</a:t>
            </a:r>
            <a:r>
              <a:rPr lang="en-US" sz="2400" dirty="0" err="1" smtClean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Grüneisen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model or phonon supercell approach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05771" y="4987006"/>
                <a:ext cx="24974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𝐹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mr-IN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771" y="4987006"/>
                <a:ext cx="2497414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424639" y="4892130"/>
            <a:ext cx="6116401" cy="1200329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6">
                <a:lumMod val="75000"/>
              </a:schemeClr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Temperature-dependent thermal-electronic excitation contributions to the Helmholtz energy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81001"/>
            <a:ext cx="11992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S.L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Mater. Sci. 47 (2010)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1040–1048.; 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Acta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Mater. 52 (2004) 2665–2671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.; 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Wang et al.,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Calphad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37 (2012) 126–131.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𝐹</m:t>
                      </m:r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0</m:t>
                          </m:r>
                          <m:r>
                            <a:rPr lang="en-US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𝑣𝑖𝑏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  <a:ea typeface="Arial" charset="0"/>
                          <a:cs typeface="Arial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𝐹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−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ctrlPr>
                            <a:rPr lang="mr-IN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𝑉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4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33" y="1748704"/>
                <a:ext cx="9734011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Phases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2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TaSn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3064" y="2062598"/>
            <a:ext cx="4791871" cy="387739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7064" y="1995536"/>
            <a:ext cx="4791871" cy="40115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Ta</a:t>
            </a:r>
            <a:r>
              <a:rPr lang="en-US" sz="4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Sn Results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68389"/>
            <a:ext cx="5181600" cy="426580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60734"/>
            <a:ext cx="5181600" cy="38811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/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=70451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𝑏𝑐𝑐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=112237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=−17118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𝑇𝑎</m:t>
                                    </m:r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−29678−4.202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𝑇𝑎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𝑆𝑛</m:t>
                                    </m:r>
                                  </m:sup>
                                </m:sSup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Pre>
                                  <m:sPrePr>
                                    <m:ctrlPr>
                                      <a:rPr lang="en-US" sz="1800" i="1" smtClean="0">
                                        <a:latin typeface="Cambria Math" charset="0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𝑆𝑛</m:t>
                                        </m:r>
                                      </m:sub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𝑏𝑐𝑡</m:t>
                                        </m:r>
                                      </m:sup>
                                    </m:sSubSup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sPre>
                                      <m:sPrePr>
                                        <m:ctrlPr>
                                          <a:rPr lang="en-US" sz="180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𝑇𝑎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</a:rPr>
                                              <m:t>𝑏𝑐𝑐</m:t>
                                            </m:r>
                                          </m:sup>
                                        </m:sSubSup>
                                      </m:e>
                                    </m:sPr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−68844−6.000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2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49255607"/>
                  </p:ext>
                </p:extLst>
              </p:nvPr>
            </p:nvGraphicFramePr>
            <p:xfrm>
              <a:off x="5364982" y="2813271"/>
              <a:ext cx="6491235" cy="24204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58945"/>
                    <a:gridCol w="463229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Phase (model)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Modeled Parameters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</a:tr>
                  <a:tr h="4064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bcc_A2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98507" r="-263" b="-419403"/>
                          </a:stretch>
                        </a:blipFill>
                      </a:tcPr>
                    </a:tc>
                  </a:tr>
                  <a:tr h="405067">
                    <a:tc>
                      <a:txBody>
                        <a:bodyPr/>
                        <a:lstStyle/>
                        <a:p>
                          <a:pPr algn="ctr"/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01515" r="-263" b="-325758"/>
                          </a:stretch>
                        </a:blipFill>
                      </a:tcPr>
                    </a:tc>
                  </a:tr>
                  <a:tr h="4472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Liquid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</a:t>
                          </a:r>
                          <a:r>
                            <a:rPr lang="en-US" sz="1800" baseline="0" dirty="0" err="1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Sn,Ta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268919" r="-263" b="-190541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TaSn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8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420000" r="-263" b="-116923"/>
                          </a:stretch>
                        </a:blipFill>
                      </a:tcPr>
                    </a:tc>
                  </a:tr>
                  <a:tr h="395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Ta</a:t>
                          </a:r>
                          <a:r>
                            <a:rPr lang="en-US" sz="1800" baseline="-25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</a:t>
                          </a:r>
                          <a:r>
                            <a:rPr lang="en-US" sz="18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</a:t>
                          </a:r>
                          <a:endParaRPr lang="en-US" sz="1800" baseline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0263" t="-520000" r="-263" b="-1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26438" y="1978025"/>
            <a:ext cx="50294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Liquid Enthalpy of Mixing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842" y="1825625"/>
            <a:ext cx="5170316" cy="43513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6385" y="6581001"/>
            <a:ext cx="10415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Toffolon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J. Phase Equilibria. 23 (2002) 134–139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0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Elastic Theory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set of strains (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normal strains and 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l-GR" dirty="0">
                    <a:latin typeface="Arial" panose="020B0604020202020204" pitchFamily="34" charset="0"/>
                    <a:cs typeface="Arial" panose="020B0604020202020204" pitchFamily="34" charset="0"/>
                  </a:rPr>
                  <a:t> ε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6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are shear strains</a:t>
                </a:r>
                <a:endParaRPr lang="en-US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Generate a set of stresses use hooks law</a:t>
                </a:r>
              </a:p>
              <a:p>
                <a:pPr lvl="1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Apply linearly independent set of strains to the supercell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-6385" y="6581001"/>
            <a:ext cx="5862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S.L.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Shang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et al.,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Appl. Phys. Lett. 90 (2007) 101909.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7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Voigt-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-Hill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23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i="1" dirty="0" smtClean="0">
                    <a:latin typeface="Cambria Math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44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44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55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66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+6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Stability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5850"/>
                <a:ext cx="10515600" cy="5091113"/>
              </a:xfrm>
              <a:blipFill rotWithShape="0">
                <a:blip r:embed="rId2"/>
                <a:stretch>
                  <a:fillRect l="-104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32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X-C Functional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971800" y="1690688"/>
            <a:ext cx="6248400" cy="4597400"/>
            <a:chOff x="303046" y="605022"/>
            <a:chExt cx="6248400" cy="4597400"/>
          </a:xfrm>
        </p:grpSpPr>
        <p:grpSp>
          <p:nvGrpSpPr>
            <p:cNvPr id="4" name="Group 3"/>
            <p:cNvGrpSpPr/>
            <p:nvPr/>
          </p:nvGrpSpPr>
          <p:grpSpPr>
            <a:xfrm>
              <a:off x="303046" y="605022"/>
              <a:ext cx="6248400" cy="4597400"/>
              <a:chOff x="303046" y="605022"/>
              <a:chExt cx="6248400" cy="4597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0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246" y="6050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046" y="2903722"/>
                <a:ext cx="3124200" cy="22987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7246" y="2903722"/>
                <a:ext cx="3124200" cy="22987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132802" y="776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230578" y="776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b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32802" y="3062175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230578" y="3062174"/>
                <a:ext cx="573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Times New Roman" charset="0"/>
                    <a:ea typeface="Times New Roman" charset="0"/>
                    <a:cs typeface="Times New Roman" charset="0"/>
                  </a:rPr>
                  <a:t>d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81081" t="47072" r="2988" b="34009"/>
            <a:stretch/>
          </p:blipFill>
          <p:spPr>
            <a:xfrm>
              <a:off x="5441950" y="3949700"/>
              <a:ext cx="8255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Rate Comparison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768139" y="1521452"/>
            <a:ext cx="6248400" cy="4584700"/>
            <a:chOff x="239251" y="249865"/>
            <a:chExt cx="6248400" cy="45847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51" y="249865"/>
              <a:ext cx="3124200" cy="2286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3451" y="249865"/>
              <a:ext cx="3124200" cy="2286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51" y="2535865"/>
              <a:ext cx="3124200" cy="22987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3451" y="2535865"/>
              <a:ext cx="3124200" cy="22987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26476" y="425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24252" y="425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b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6476" y="2711301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4252" y="2711300"/>
              <a:ext cx="57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charset="0"/>
                  <a:ea typeface="Times New Roman" charset="0"/>
                  <a:cs typeface="Times New Roman" charset="0"/>
                </a:rPr>
                <a:t>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79796" t="42556" r="2702" b="38569"/>
            <a:stretch/>
          </p:blipFill>
          <p:spPr>
            <a:xfrm>
              <a:off x="2173574" y="3620124"/>
              <a:ext cx="906905" cy="532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67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78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173037"/>
            <a:ext cx="43815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98" y="173037"/>
            <a:ext cx="46228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4" y="3117055"/>
            <a:ext cx="38989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40005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650" y="3117055"/>
            <a:ext cx="3975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79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0" y="173036"/>
            <a:ext cx="3975100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3036"/>
            <a:ext cx="4229100" cy="275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1" y="3117056"/>
            <a:ext cx="38100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4051300" cy="3238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117056"/>
            <a:ext cx="3733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838200" y="76764"/>
            <a:ext cx="10515600" cy="707238"/>
          </a:xfrm>
        </p:spPr>
        <p:txBody>
          <a:bodyPr>
            <a:normAutofit/>
          </a:bodyPr>
          <a:lstStyle/>
          <a:p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CALculations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r>
              <a:rPr lang="en-US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Diagrams (CALPHAD)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1440" y="1766994"/>
            <a:ext cx="5934513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="0" baseline="0" dirty="0">
                <a:cs typeface="Arial" panose="020B0604020202020204" pitchFamily="34" charset="0"/>
              </a:rPr>
              <a:t>Thermochemical data: enthalpy entropy, heat capacity, activity …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219667" y="1766994"/>
            <a:ext cx="5817064" cy="707886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 equilibria data: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liquidus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solidus, phase boundary/composition</a:t>
            </a: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3495692">
            <a:off x="4254947" y="2432422"/>
            <a:ext cx="643218" cy="385909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 rot="7314916">
            <a:off x="6490372" y="2414286"/>
            <a:ext cx="652778" cy="371648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281866" y="769647"/>
            <a:ext cx="569266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Experimental data plenty, hard to predict using first-principles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482" y="783616"/>
            <a:ext cx="5398376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Fewer data points supplemented by first-principles calculations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095168" y="2866324"/>
            <a:ext cx="3363380" cy="707886"/>
          </a:xfrm>
          <a:prstGeom prst="rect">
            <a:avLst/>
          </a:prstGeom>
          <a:solidFill>
            <a:srgbClr val="A1C6E7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Gibbs energy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(parameterized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2" name="Right Arrow 31"/>
          <p:cNvSpPr>
            <a:spLocks noChangeArrowheads="1"/>
          </p:cNvSpPr>
          <p:nvPr/>
        </p:nvSpPr>
        <p:spPr bwMode="auto">
          <a:xfrm rot="5400000">
            <a:off x="5571034" y="3646967"/>
            <a:ext cx="567880" cy="482052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0070C0"/>
          </a:solidFill>
          <a:ln w="254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9014" y="2892813"/>
            <a:ext cx="2336381" cy="1200329"/>
          </a:xfrm>
          <a:prstGeom prst="rect">
            <a:avLst/>
          </a:prstGeom>
          <a:solidFill>
            <a:srgbClr val="F2F7FC"/>
          </a:solidFill>
          <a:ln w="38100">
            <a:solidFill>
              <a:srgbClr val="321E00"/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Practical applications: T, P,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 rot="10800000">
            <a:off x="7708256" y="3140094"/>
            <a:ext cx="1719124" cy="382902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 eaLnBrk="0" hangingPunct="0">
              <a:spcBef>
                <a:spcPct val="20000"/>
              </a:spcBef>
              <a:buFontTx/>
              <a:buChar char="•"/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228" name="TextBox 9"/>
          <p:cNvSpPr txBox="1">
            <a:spLocks noChangeArrowheads="1"/>
          </p:cNvSpPr>
          <p:nvPr/>
        </p:nvSpPr>
        <p:spPr bwMode="auto">
          <a:xfrm>
            <a:off x="3970212" y="4188210"/>
            <a:ext cx="4091481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solidFill>
              <a:srgbClr val="321E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en-US" sz="2000" baseline="0" dirty="0">
                <a:solidFill>
                  <a:schemeClr val="bg2"/>
                </a:solidFill>
                <a:cs typeface="Arial" panose="020B0604020202020204" pitchFamily="34" charset="0"/>
              </a:rPr>
              <a:t>Phase diagrams, direct applications</a:t>
            </a:r>
          </a:p>
        </p:txBody>
      </p:sp>
      <p:sp>
        <p:nvSpPr>
          <p:cNvPr id="9230" name="TextBox 15"/>
          <p:cNvSpPr txBox="1">
            <a:spLocks noChangeArrowheads="1"/>
          </p:cNvSpPr>
          <p:nvPr/>
        </p:nvSpPr>
        <p:spPr bwMode="auto">
          <a:xfrm>
            <a:off x="299329" y="3944114"/>
            <a:ext cx="2660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 baseline="-25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600" i="1" baseline="0" dirty="0">
                <a:cs typeface="Arial" panose="020B0604020202020204" pitchFamily="34" charset="0"/>
              </a:rPr>
              <a:t>http://www.calphad.org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2540"/>
            <a:ext cx="1127858" cy="112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87337" y="5096635"/>
                <a:ext cx="7694863" cy="559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Pre>
                        <m:sPre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Pre>
                            <m:sPre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Pre>
                                <m:sPre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𝑋𝑆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sup>
                                  </m:sSubSup>
                                </m:e>
                              </m:sPre>
                            </m:e>
                          </m:sPre>
                        </m:e>
                      </m:sPre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337" y="5096635"/>
                <a:ext cx="7694863" cy="5598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800" y="6547772"/>
            <a:ext cx="97608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marR="0" indent="-4064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charset="0"/>
                <a:ea typeface="Times New Roman" charset="0"/>
              </a:rPr>
              <a:t>Z.-K. Liu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J. Phase Equilibria </a:t>
            </a:r>
            <a:r>
              <a:rPr lang="en-US" sz="1200" dirty="0" err="1">
                <a:latin typeface="Times New Roman" charset="0"/>
                <a:ea typeface="Times New Roman" charset="0"/>
              </a:rPr>
              <a:t>Diffus</a:t>
            </a:r>
            <a:r>
              <a:rPr lang="en-US" sz="1200" dirty="0">
                <a:latin typeface="Times New Roman" charset="0"/>
                <a:ea typeface="Times New Roman" charset="0"/>
              </a:rPr>
              <a:t>. 30 (2009)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517–534.</a:t>
            </a:r>
            <a:r>
              <a:rPr lang="en-US" sz="1200" dirty="0" smtClean="0">
                <a:latin typeface="Times New Roman" charset="0"/>
                <a:ea typeface="SimSun" charset="-122"/>
              </a:rPr>
              <a:t>;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Z</a:t>
            </a:r>
            <a:r>
              <a:rPr lang="en-US" sz="1200" dirty="0">
                <a:latin typeface="Times New Roman" charset="0"/>
                <a:ea typeface="Times New Roman" charset="0"/>
              </a:rPr>
              <a:t>.-K. Liu, H. Zhang, S. </a:t>
            </a:r>
            <a:r>
              <a:rPr lang="en-US" sz="1200" dirty="0" err="1">
                <a:latin typeface="Times New Roman" charset="0"/>
                <a:ea typeface="Times New Roman" charset="0"/>
              </a:rPr>
              <a:t>Ganeshan</a:t>
            </a:r>
            <a:r>
              <a:rPr lang="en-US" sz="1200" dirty="0">
                <a:latin typeface="Times New Roman" charset="0"/>
                <a:ea typeface="Times New Roman" charset="0"/>
              </a:rPr>
              <a:t>, Y. Wang, S.N. </a:t>
            </a:r>
            <a:r>
              <a:rPr lang="en-US" sz="1200" dirty="0" err="1" smtClean="0">
                <a:latin typeface="Times New Roman" charset="0"/>
                <a:ea typeface="Times New Roman" charset="0"/>
              </a:rPr>
              <a:t>Mathaudhu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, </a:t>
            </a:r>
            <a:r>
              <a:rPr lang="en-US" sz="1200" dirty="0">
                <a:latin typeface="Times New Roman" charset="0"/>
                <a:ea typeface="Times New Roman" charset="0"/>
              </a:rPr>
              <a:t>Scr. </a:t>
            </a:r>
            <a:r>
              <a:rPr lang="en-US" sz="1200" dirty="0" smtClean="0">
                <a:latin typeface="Times New Roman" charset="0"/>
                <a:ea typeface="Times New Roman" charset="0"/>
              </a:rPr>
              <a:t>Mater. 63 </a:t>
            </a:r>
            <a:r>
              <a:rPr lang="en-US" sz="1200" dirty="0">
                <a:latin typeface="Times New Roman" charset="0"/>
                <a:ea typeface="Times New Roman" charset="0"/>
              </a:rPr>
              <a:t>(2010) 686–691.</a:t>
            </a:r>
            <a:endParaRPr lang="en-US" sz="1200" dirty="0">
              <a:effectLst/>
              <a:latin typeface="Times New Roman" charset="0"/>
              <a:ea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89626" y="5843372"/>
                <a:ext cx="6890284" cy="745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626" y="5843372"/>
                <a:ext cx="6890284" cy="7452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7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11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80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62" y="173036"/>
            <a:ext cx="41783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20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8" y="3117056"/>
            <a:ext cx="3860800" cy="323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71924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81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02" y="173037"/>
            <a:ext cx="4229100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359" y="172135"/>
            <a:ext cx="4838700" cy="2628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" y="3117055"/>
            <a:ext cx="38989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117055"/>
            <a:ext cx="38989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259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82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3036"/>
            <a:ext cx="4114800" cy="275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2"/>
            <a:ext cx="4343400" cy="2616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57" y="3117056"/>
            <a:ext cx="39370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079" y="3121025"/>
            <a:ext cx="3949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762" y="3124994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76479"/>
            <a:ext cx="4114800" cy="261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793" y="176479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38" y="3117056"/>
            <a:ext cx="3746500" cy="302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1717"/>
            <a:ext cx="3937000" cy="302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84</a:t>
            </a:fld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80808" t="37240" r="2702" b="40430"/>
          <a:stretch/>
        </p:blipFill>
        <p:spPr>
          <a:xfrm>
            <a:off x="1059657" y="1746332"/>
            <a:ext cx="1604963" cy="1182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802" y="173037"/>
            <a:ext cx="4844257" cy="275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38" y="173037"/>
            <a:ext cx="3810000" cy="275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60" y="3114676"/>
            <a:ext cx="3860800" cy="3240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85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29" y="3124994"/>
            <a:ext cx="38735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729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C</a:t>
            </a:r>
            <a:r>
              <a:rPr lang="en-US" baseline="-25000" dirty="0" smtClean="0"/>
              <a:t>44</a:t>
            </a:r>
            <a:endParaRPr lang="en-US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86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64913" t="42448" r="3134" b="36814"/>
          <a:stretch/>
        </p:blipFill>
        <p:spPr>
          <a:xfrm>
            <a:off x="542925" y="1826945"/>
            <a:ext cx="2730285" cy="965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838" y="160821"/>
            <a:ext cx="4343400" cy="2616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8" y="3117056"/>
            <a:ext cx="3797300" cy="2886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056"/>
            <a:ext cx="3962400" cy="28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11</a:t>
            </a:r>
            <a:r>
              <a:rPr lang="en-US" dirty="0" smtClean="0"/>
              <a:t>-C</a:t>
            </a:r>
            <a:r>
              <a:rPr lang="en-US" baseline="-25000" dirty="0" smtClean="0"/>
              <a:t>12</a:t>
            </a:r>
            <a:endParaRPr lang="en-US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87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5032" y="1825625"/>
            <a:ext cx="5175935" cy="4351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87602" t="31673" r="2139" b="57650"/>
          <a:stretch/>
        </p:blipFill>
        <p:spPr>
          <a:xfrm>
            <a:off x="9661108" y="2085041"/>
            <a:ext cx="1336011" cy="10057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87660" t="42351" r="2312" b="46653"/>
          <a:stretch/>
        </p:blipFill>
        <p:spPr>
          <a:xfrm>
            <a:off x="9661108" y="3114590"/>
            <a:ext cx="1305987" cy="1035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6680" t="10000" r="4099" b="79482"/>
          <a:stretch/>
        </p:blipFill>
        <p:spPr>
          <a:xfrm>
            <a:off x="7319338" y="2064625"/>
            <a:ext cx="1200907" cy="9907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6680" t="21155" r="4560" b="68566"/>
          <a:stretch/>
        </p:blipFill>
        <p:spPr>
          <a:xfrm>
            <a:off x="8520245" y="2087140"/>
            <a:ext cx="1140863" cy="968234"/>
          </a:xfrm>
          <a:prstGeom prst="rect">
            <a:avLst/>
          </a:prstGeom>
        </p:spPr>
      </p:pic>
      <p:pic>
        <p:nvPicPr>
          <p:cNvPr id="24" name="Content Placeholder 23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1829594"/>
            <a:ext cx="518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65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88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602" y="223838"/>
            <a:ext cx="414020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74638"/>
            <a:ext cx="4851400" cy="2654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60" y="3117055"/>
            <a:ext cx="38227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7055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7055"/>
            <a:ext cx="3987800" cy="3238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l="76404" t="42325" r="9167" b="35973"/>
          <a:stretch/>
        </p:blipFill>
        <p:spPr>
          <a:xfrm>
            <a:off x="3943368" y="413309"/>
            <a:ext cx="1000107" cy="8200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l="75538" t="46278" r="9888" b="38037"/>
          <a:stretch/>
        </p:blipFill>
        <p:spPr>
          <a:xfrm>
            <a:off x="10325124" y="1741488"/>
            <a:ext cx="1257275" cy="7344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/>
          <a:srcRect l="78424" t="46560" r="7579" b="38355"/>
          <a:stretch/>
        </p:blipFill>
        <p:spPr>
          <a:xfrm>
            <a:off x="6313672" y="5100147"/>
            <a:ext cx="1240839" cy="7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89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72241"/>
            <a:ext cx="4343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2" y="172241"/>
            <a:ext cx="43434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44" y="3117850"/>
            <a:ext cx="3695700" cy="323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3117850"/>
            <a:ext cx="39497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762" y="3117850"/>
            <a:ext cx="39624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7703" t="24770" r="4296" b="26606"/>
          <a:stretch/>
        </p:blipFill>
        <p:spPr>
          <a:xfrm>
            <a:off x="889534" y="1480340"/>
            <a:ext cx="1777466" cy="168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47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-(Sn)-Ta-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Database Objectives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470" y="2609387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6784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5098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3412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1726" y="2607614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0040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8354" y="2607614"/>
            <a:ext cx="1143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Mo-Sn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6668" y="2607614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41607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9970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-Sn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111" y="3243545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4684" y="3244230"/>
            <a:ext cx="1143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4257" y="3243545"/>
            <a:ext cx="1143000" cy="461665"/>
          </a:xfrm>
          <a:prstGeom prst="rect">
            <a:avLst/>
          </a:prstGeom>
          <a:solidFill>
            <a:srgbClr val="F2F7FC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23830" y="3243545"/>
            <a:ext cx="119538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Sn-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33403" y="3243545"/>
            <a:ext cx="119538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470" y="4848772"/>
            <a:ext cx="166337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7004" y="4848771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-Mo-Ta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86166" y="4848087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-Mo-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78866" y="4848087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90088" y="4847169"/>
            <a:ext cx="1524000" cy="461665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Ti-Nb-Zr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1310" y="4847168"/>
            <a:ext cx="15240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-Ta-</a:t>
            </a:r>
            <a:r>
              <a:rPr lang="en-US" sz="2400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Zr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</a:t>
            </a:fld>
            <a:endParaRPr lang="en-US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1026283" y="228955"/>
            <a:ext cx="9555164" cy="400110"/>
          </a:xfrm>
          <a:prstGeom prst="rect">
            <a:avLst/>
          </a:prstGeom>
          <a:solidFill>
            <a:schemeClr val="bg1"/>
          </a:solidFill>
          <a:ln w="38100">
            <a:solidFill>
              <a:srgbClr val="321E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Pure elements → Binary → Ternary → Multi-component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4705" y="6125517"/>
            <a:ext cx="1722797" cy="461665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Literature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60354" y="6125517"/>
            <a:ext cx="246130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work</a:t>
            </a:r>
            <a:endParaRPr lang="en-US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10166" y="6125517"/>
            <a:ext cx="15240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sq"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</a:p>
        </p:txBody>
      </p:sp>
      <p:pic>
        <p:nvPicPr>
          <p:cNvPr id="31" name="Picture 30" descr="Phases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5987" y="111889"/>
            <a:ext cx="105251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0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163780"/>
            <a:ext cx="10810875" cy="964934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E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24" y="163779"/>
            <a:ext cx="43434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8" y="163779"/>
            <a:ext cx="4343400" cy="262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38" y="3117056"/>
            <a:ext cx="37846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3117056"/>
            <a:ext cx="39370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117056"/>
            <a:ext cx="3962400" cy="2895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69537" t="20642" r="1297" b="28287"/>
          <a:stretch/>
        </p:blipFill>
        <p:spPr>
          <a:xfrm>
            <a:off x="904689" y="1040502"/>
            <a:ext cx="2152836" cy="20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91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73845"/>
            <a:ext cx="4533900" cy="260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1543"/>
            <a:ext cx="48514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60" y="3116657"/>
            <a:ext cx="3733800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92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25" y="172241"/>
            <a:ext cx="47371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262" y="172241"/>
            <a:ext cx="4152900" cy="2616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8" y="3117850"/>
            <a:ext cx="38227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9497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238" y="3117850"/>
            <a:ext cx="39624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/>
              <a:t>B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93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2" y="173829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738" y="175417"/>
            <a:ext cx="3992924" cy="2614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17850"/>
            <a:ext cx="3746500" cy="3238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17850"/>
            <a:ext cx="3759200" cy="323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2" y="3130550"/>
            <a:ext cx="3987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94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3431" t="37505" r="2268" b="35113"/>
          <a:stretch/>
        </p:blipFill>
        <p:spPr>
          <a:xfrm>
            <a:off x="675221" y="1694979"/>
            <a:ext cx="1928516" cy="1182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60" y="260338"/>
            <a:ext cx="4533900" cy="261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60" y="260338"/>
            <a:ext cx="4851400" cy="2616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60" y="3116657"/>
            <a:ext cx="3835400" cy="3238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660" y="3116657"/>
            <a:ext cx="3911600" cy="323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260" y="3116657"/>
            <a:ext cx="3987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95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38" y="172241"/>
            <a:ext cx="4737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38" y="172241"/>
            <a:ext cx="4140200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3165048"/>
            <a:ext cx="3746500" cy="3187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538" y="3165048"/>
            <a:ext cx="3949700" cy="318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238" y="3096571"/>
            <a:ext cx="414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2925" y="365125"/>
            <a:ext cx="10810875" cy="1325563"/>
          </a:xfrm>
        </p:spPr>
        <p:txBody>
          <a:bodyPr/>
          <a:lstStyle/>
          <a:p>
            <a:r>
              <a:rPr lang="en-US" dirty="0" err="1" smtClean="0"/>
              <a:t>Ti</a:t>
            </a:r>
            <a:r>
              <a:rPr lang="en-US" dirty="0" smtClean="0"/>
              <a:t>-X-Y </a:t>
            </a:r>
            <a:r>
              <a:rPr lang="en-US" i="1" dirty="0" smtClean="0"/>
              <a:t>G</a:t>
            </a:r>
            <a:endParaRPr 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96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71536" t="31346" r="2464" b="31651"/>
          <a:stretch/>
        </p:blipFill>
        <p:spPr>
          <a:xfrm>
            <a:off x="857249" y="1382558"/>
            <a:ext cx="2209801" cy="171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8" y="3117850"/>
            <a:ext cx="3784600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78" y="3117850"/>
            <a:ext cx="3733800" cy="323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678" y="3117850"/>
            <a:ext cx="4013200" cy="323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678" y="173829"/>
            <a:ext cx="4000500" cy="2616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278" y="173829"/>
            <a:ext cx="4724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97</a:t>
            </a:fld>
            <a:endParaRPr lang="en-US"/>
          </a:p>
        </p:txBody>
      </p:sp>
      <p:pic>
        <p:nvPicPr>
          <p:cNvPr id="3" name="Content Placeholder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3" y="141481"/>
            <a:ext cx="2641600" cy="2297208"/>
          </a:xfrm>
          <a:prstGeom prst="rect">
            <a:avLst/>
          </a:prstGeom>
        </p:spPr>
      </p:pic>
      <p:pic>
        <p:nvPicPr>
          <p:cNvPr id="4" name="Content Placeholder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17" y="115286"/>
            <a:ext cx="2644775" cy="2322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396" y="0"/>
            <a:ext cx="411921" cy="3493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1389"/>
            <a:ext cx="2641600" cy="233739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310" y="45214"/>
            <a:ext cx="2644775" cy="2349599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771" y="4387673"/>
            <a:ext cx="2641600" cy="2333802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600" y="4329924"/>
            <a:ext cx="2644775" cy="2346171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310" y="2438051"/>
            <a:ext cx="2644775" cy="2334081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7684" y="2551242"/>
            <a:ext cx="2641600" cy="2343354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2077" y="2566071"/>
            <a:ext cx="2644775" cy="2313696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913" y="2535646"/>
            <a:ext cx="2641600" cy="23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857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98</a:t>
            </a:fld>
            <a:endParaRPr lang="en-US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43669"/>
            <a:ext cx="2658032" cy="2228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1257" t="48852" r="1682" b="42727"/>
          <a:stretch/>
        </p:blipFill>
        <p:spPr>
          <a:xfrm>
            <a:off x="1420804" y="324456"/>
            <a:ext cx="1150718" cy="411639"/>
          </a:xfrm>
          <a:prstGeom prst="rect">
            <a:avLst/>
          </a:prstGeom>
        </p:spPr>
      </p:pic>
      <p:pic>
        <p:nvPicPr>
          <p:cNvPr id="6" name="Content Placeholder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972101"/>
            <a:ext cx="2743845" cy="2299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1117" t="48852" r="1545" b="42153"/>
          <a:stretch/>
        </p:blipFill>
        <p:spPr>
          <a:xfrm>
            <a:off x="1691668" y="3201251"/>
            <a:ext cx="1120161" cy="421181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866" y="163334"/>
            <a:ext cx="2658032" cy="2228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81117" t="48852" r="1545" b="42918"/>
          <a:stretch/>
        </p:blipFill>
        <p:spPr>
          <a:xfrm>
            <a:off x="4417060" y="265109"/>
            <a:ext cx="1061116" cy="365024"/>
          </a:xfrm>
          <a:prstGeom prst="rect">
            <a:avLst/>
          </a:prstGeom>
        </p:spPr>
      </p:pic>
      <p:pic>
        <p:nvPicPr>
          <p:cNvPr id="10" name="Content Placeholder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866" y="2972101"/>
            <a:ext cx="2737424" cy="2294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81302" t="48915" r="1757" b="42473"/>
          <a:stretch/>
        </p:blipFill>
        <p:spPr>
          <a:xfrm>
            <a:off x="4417060" y="3127283"/>
            <a:ext cx="1060121" cy="390585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5290" y="163334"/>
            <a:ext cx="2664969" cy="2233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l="81440" t="49490" r="1757" b="43046"/>
          <a:stretch/>
        </p:blipFill>
        <p:spPr>
          <a:xfrm>
            <a:off x="7361325" y="364477"/>
            <a:ext cx="843543" cy="271574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9651" y="143669"/>
            <a:ext cx="2800628" cy="23475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80793" t="48979" r="1757" b="42983"/>
          <a:stretch/>
        </p:blipFill>
        <p:spPr>
          <a:xfrm>
            <a:off x="9982200" y="354469"/>
            <a:ext cx="949194" cy="316887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45851" y="2972101"/>
            <a:ext cx="2872698" cy="2407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l="81117" t="49043" r="1757" b="42919"/>
          <a:stretch/>
        </p:blipFill>
        <p:spPr>
          <a:xfrm>
            <a:off x="10155524" y="3157517"/>
            <a:ext cx="909350" cy="309322"/>
          </a:xfrm>
          <a:prstGeom prst="rect">
            <a:avLst/>
          </a:prstGeom>
        </p:spPr>
      </p:pic>
      <p:pic>
        <p:nvPicPr>
          <p:cNvPr id="18" name="Content Placeholder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7548" y="2972101"/>
            <a:ext cx="2701296" cy="22643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/>
          <a:srcRect l="81209" t="48788" r="1757" b="42408"/>
          <a:stretch/>
        </p:blipFill>
        <p:spPr>
          <a:xfrm>
            <a:off x="7361325" y="3178310"/>
            <a:ext cx="770281" cy="2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latin typeface="Arial" charset="0"/>
                    <a:ea typeface="Arial" charset="0"/>
                    <a:cs typeface="Arial" charset="0"/>
                  </a:rPr>
                  <a:t>”</a:t>
                </a: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5763" y="133346"/>
                <a:ext cx="10515600" cy="918369"/>
              </a:xfrm>
              <a:blipFill rotWithShape="0">
                <a:blip r:embed="rId2"/>
                <a:stretch>
                  <a:fillRect t="-9272" b="-1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2AFCF-B11C-4E6F-AAAB-ADEFC1891A18}" type="slidenum">
              <a:rPr lang="en-US" smtClean="0"/>
              <a:t>99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7000"/>
            <a:ext cx="120396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8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6579</TotalTime>
  <Words>8066</Words>
  <Application>Microsoft Macintosh PowerPoint</Application>
  <PresentationFormat>Widescreen</PresentationFormat>
  <Paragraphs>1235</Paragraphs>
  <Slides>101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Calibri</vt:lpstr>
      <vt:lpstr>Calibri Light</vt:lpstr>
      <vt:lpstr>Cambria Math</vt:lpstr>
      <vt:lpstr>Mangal</vt:lpstr>
      <vt:lpstr>ＭＳ Ｐゴシック</vt:lpstr>
      <vt:lpstr>SimSun</vt:lpstr>
      <vt:lpstr>Symbol</vt:lpstr>
      <vt:lpstr>Tahoma</vt:lpstr>
      <vt:lpstr>Times New Roman</vt:lpstr>
      <vt:lpstr>Arial</vt:lpstr>
      <vt:lpstr>Office Theme</vt:lpstr>
      <vt:lpstr>Equation</vt:lpstr>
      <vt:lpstr>Development of a knowledge base of Ti-alloys from first-principles and computational thermodynamics</vt:lpstr>
      <vt:lpstr>Background: Ti-alloys Biomedical Applications</vt:lpstr>
      <vt:lpstr>Phase Stabilities</vt:lpstr>
      <vt:lpstr>Objectives</vt:lpstr>
      <vt:lpstr>Objectives</vt:lpstr>
      <vt:lpstr>First-principles based on DFT 0 K</vt:lpstr>
      <vt:lpstr>Finite temperature properties</vt:lpstr>
      <vt:lpstr>CALculations of PHAse Diagrams (CALPHAD)</vt:lpstr>
      <vt:lpstr>Ti-Mo-Nb-(Sn)-Ta-Zr Database Objectives</vt:lpstr>
      <vt:lpstr>Pure element thermodynamic benchmark</vt:lpstr>
      <vt:lpstr>Thermodynamic Modeling-Binary Systems</vt:lpstr>
      <vt:lpstr>Ta-Sn Thermodynamic Modeling</vt:lpstr>
      <vt:lpstr>Calculated the pure elements</vt:lpstr>
      <vt:lpstr>Calculated the Stoichiometric compounds</vt:lpstr>
      <vt:lpstr>Enthalpy of Formation and Modeled Parameters</vt:lpstr>
      <vt:lpstr>Thermodynamic Modeling-Ti-X-Y</vt:lpstr>
      <vt:lpstr>PowerPoint Presentation</vt:lpstr>
      <vt:lpstr>Elastic Modeling- Ti-X Cij</vt:lpstr>
      <vt:lpstr>Elastic Modeling- Ti-X-Y Cij</vt:lpstr>
      <vt:lpstr>Calculation of the Young’s modulus</vt:lpstr>
      <vt:lpstr>Ensuring Database Accuracy</vt:lpstr>
      <vt:lpstr>Young’s Modulus Mapping from the Database</vt:lpstr>
      <vt:lpstr>Objectives</vt:lpstr>
      <vt:lpstr>Metastable phase formation-effects E</vt:lpstr>
      <vt:lpstr>Ti-Nb Elastic Data</vt:lpstr>
      <vt:lpstr>Young’s Modulus predicted with phase fractions</vt:lpstr>
      <vt:lpstr>Phase Stability at 0 K of Ti-Nb and Ti-Ta</vt:lpstr>
      <vt:lpstr>Ti-Nb Martensite</vt:lpstr>
      <vt:lpstr>PowerPoint Presentation</vt:lpstr>
      <vt:lpstr>Entropy difference between slow cooled and quenched samples</vt:lpstr>
      <vt:lpstr>Ti-Nb Diffraction Patterns and phase fractions</vt:lpstr>
      <vt:lpstr>Summary</vt:lpstr>
      <vt:lpstr>Future Work</vt:lpstr>
      <vt:lpstr>Acknowledgements</vt:lpstr>
      <vt:lpstr>Backup Slides</vt:lpstr>
      <vt:lpstr>PAW </vt:lpstr>
      <vt:lpstr>PW91 vs PBE</vt:lpstr>
      <vt:lpstr>CALPHAD methodology binary solution phases</vt:lpstr>
      <vt:lpstr>CALPHAD modeling ternary solution phases</vt:lpstr>
      <vt:lpstr>Calphad modeling stoichiometric compounds</vt:lpstr>
      <vt:lpstr>EOS Fitting, Debye Model, Phonon Model</vt:lpstr>
      <vt:lpstr>Debye Scaling Factor</vt:lpstr>
      <vt:lpstr>Partition Function Approach</vt:lpstr>
      <vt:lpstr>Ti-Nb samples</vt:lpstr>
      <vt:lpstr>Neutron Scattering</vt:lpstr>
      <vt:lpstr>Phonon DOS</vt:lpstr>
      <vt:lpstr>Phonon DOS</vt:lpstr>
      <vt:lpstr>Ti-X Relaxation Calculations</vt:lpstr>
      <vt:lpstr>Ti-X-Y Relaxation Calculations</vt:lpstr>
      <vt:lpstr>Thermodynamic Modeling-Binary Systems</vt:lpstr>
      <vt:lpstr>Thermodynamic Modeling-Binary Systems</vt:lpstr>
      <vt:lpstr>Thermodynamic Modeling-Ti-Mo</vt:lpstr>
      <vt:lpstr>Thermodynamic Modeling-Ti-Ta</vt:lpstr>
      <vt:lpstr>Thermodynamic Modeling-Ti-Zr</vt:lpstr>
      <vt:lpstr>Thermodynamic Modeling-Ti-Mo-Nb</vt:lpstr>
      <vt:lpstr>Thermodynamic Modeling-Ti-Mo-Nb</vt:lpstr>
      <vt:lpstr>Thermodynamic Modeling-Ti-Mo-Ta</vt:lpstr>
      <vt:lpstr>Thermodynamic Modeling-Ti-Mo-Zr</vt:lpstr>
      <vt:lpstr>Thermodynamic Modeling-Ti-Nb-Zr</vt:lpstr>
      <vt:lpstr>Sn-Ta System</vt:lpstr>
      <vt:lpstr>Sn-Ta Calculation Details</vt:lpstr>
      <vt:lpstr>Scaling Factor</vt:lpstr>
      <vt:lpstr>Dispersion Curves Sn and Ta</vt:lpstr>
      <vt:lpstr>Dispersion Curves TaSn2 and Ta3Sn</vt:lpstr>
      <vt:lpstr>bcc-Ta Results</vt:lpstr>
      <vt:lpstr>bct-Sn Results</vt:lpstr>
      <vt:lpstr>TaSn2 Results</vt:lpstr>
      <vt:lpstr>Ta3Sn Results</vt:lpstr>
      <vt:lpstr>Phase Diagram</vt:lpstr>
      <vt:lpstr>TaSn2 Results</vt:lpstr>
      <vt:lpstr>Ta3Sn Results</vt:lpstr>
      <vt:lpstr>PowerPoint Presentation</vt:lpstr>
      <vt:lpstr>Liquid Enthalpy of Mixing</vt:lpstr>
      <vt:lpstr>Elastic Theory</vt:lpstr>
      <vt:lpstr>Voigt-Reuss-Hill </vt:lpstr>
      <vt:lpstr>X-C Functional Comparison</vt:lpstr>
      <vt:lpstr>Strain Rate Comparison</vt:lpstr>
      <vt:lpstr>Ti-X C11</vt:lpstr>
      <vt:lpstr>Ti-X-Y C11</vt:lpstr>
      <vt:lpstr>Ti-X-Y C11</vt:lpstr>
      <vt:lpstr>Ti-X C12</vt:lpstr>
      <vt:lpstr>Ti-X-Y C12</vt:lpstr>
      <vt:lpstr>Ti-X-Y C12</vt:lpstr>
      <vt:lpstr>Ti-X C44</vt:lpstr>
      <vt:lpstr>Ti-X-Y C44</vt:lpstr>
      <vt:lpstr>Ti-X-Y C44</vt:lpstr>
      <vt:lpstr>C11-C12</vt:lpstr>
      <vt:lpstr>Ti-X E</vt:lpstr>
      <vt:lpstr>Ti-X-Y E</vt:lpstr>
      <vt:lpstr>Ti-X-Y E</vt:lpstr>
      <vt:lpstr>Ti-X B</vt:lpstr>
      <vt:lpstr>Ti-X-Y B</vt:lpstr>
      <vt:lpstr>Ti-X-Y B</vt:lpstr>
      <vt:lpstr>Ti-X G</vt:lpstr>
      <vt:lpstr>Ti-X-Y G</vt:lpstr>
      <vt:lpstr>Ti-X-Y G</vt:lpstr>
      <vt:lpstr>PowerPoint Presentation</vt:lpstr>
      <vt:lpstr>PowerPoint Presentation</vt:lpstr>
      <vt:lpstr>α”</vt:lpstr>
      <vt:lpstr>ω</vt:lpstr>
      <vt:lpstr>hcp</vt:lpstr>
    </vt:vector>
  </TitlesOfParts>
  <Company>Penn State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CASSIE LOU NOELLE MARKER</dc:creator>
  <cp:lastModifiedBy>Cassie Marker</cp:lastModifiedBy>
  <cp:revision>332</cp:revision>
  <dcterms:created xsi:type="dcterms:W3CDTF">2016-01-29T17:39:31Z</dcterms:created>
  <dcterms:modified xsi:type="dcterms:W3CDTF">2017-05-10T01:38:54Z</dcterms:modified>
</cp:coreProperties>
</file>